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4" r:id="rId4"/>
    <p:sldMasterId id="2147483712" r:id="rId5"/>
  </p:sldMasterIdLst>
  <p:notesMasterIdLst>
    <p:notesMasterId r:id="rId11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2" r:id="rId93"/>
    <p:sldId id="383" r:id="rId94"/>
    <p:sldId id="384" r:id="rId95"/>
    <p:sldId id="385" r:id="rId96"/>
    <p:sldId id="386" r:id="rId97"/>
    <p:sldId id="387" r:id="rId98"/>
    <p:sldId id="388" r:id="rId99"/>
    <p:sldId id="389" r:id="rId100"/>
    <p:sldId id="390" r:id="rId101"/>
    <p:sldId id="391" r:id="rId102"/>
    <p:sldId id="392" r:id="rId103"/>
    <p:sldId id="393" r:id="rId104"/>
    <p:sldId id="394" r:id="rId105"/>
    <p:sldId id="395" r:id="rId106"/>
    <p:sldId id="396" r:id="rId107"/>
    <p:sldId id="397" r:id="rId108"/>
    <p:sldId id="398" r:id="rId109"/>
    <p:sldId id="399" r:id="rId1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0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slide" Target="slides/slide105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AB16-4176-441F-9406-0998356A4DA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8A28-0F81-44F1-91AC-3852A3A5B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6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6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C21709F-B822-4602-8FCF-3224CE7817E6}" type="slidenum">
              <a:rPr lang="zh-CN" altLang="en-US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0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7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3E2A209-3A27-4DFF-B6D7-D699F767772D}" type="slidenum">
              <a:rPr lang="zh-CN" altLang="en-US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6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8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1AD87266-8E84-4B2C-8FAC-5D32ECCB465D}" type="slidenum">
              <a:rPr lang="zh-CN" altLang="en-US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8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F6CE72BF-4E7A-4CFB-8B72-E5DF41AFD2AD}" type="slidenum">
              <a:rPr lang="zh-CN" altLang="en-US">
                <a:solidFill>
                  <a:prstClr val="black"/>
                </a:solidFill>
              </a:rPr>
              <a:pPr/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6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0221-974E-48B8-A797-BE7C7222CDBB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5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0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BF9148AF-5D8E-4C63-A665-090661D0538E}" type="slidenum">
              <a:rPr lang="zh-CN" altLang="en-US">
                <a:solidFill>
                  <a:prstClr val="black"/>
                </a:solidFill>
              </a:rPr>
              <a:pPr/>
              <a:t>60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DE4B-F113-47A5-B368-7F38AA1F984E}" type="slidenum">
              <a:rPr lang="en-US" altLang="en-US" smtClean="0">
                <a:solidFill>
                  <a:prstClr val="black"/>
                </a:solidFill>
              </a:rPr>
              <a:pPr/>
              <a:t>85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84DF557-6143-4FDE-81C4-0148797C35BC}" type="slidenum">
              <a:rPr lang="zh-CN" altLang="en-US">
                <a:solidFill>
                  <a:prstClr val="black"/>
                </a:solidFill>
              </a:rPr>
              <a:pPr/>
              <a:t>86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0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8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333B6E26-865E-41A0-92DB-C268F3ED384D}" type="slidenum">
              <a:rPr lang="zh-CN" altLang="en-US">
                <a:solidFill>
                  <a:prstClr val="black"/>
                </a:solidFill>
              </a:rPr>
              <a:pPr/>
              <a:t>101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7D7D887-5946-4896-B267-D98EEB75F99E}" type="slidenum">
              <a:rPr lang="en-US" altLang="zh-CN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7784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453B5151-DC16-4100-9D3F-ECE78E53DA3E}" type="slidenum">
              <a:rPr lang="zh-CN" altLang="en-US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819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453B5151-DC16-4100-9D3F-ECE78E53DA3E}" type="slidenum">
              <a:rPr lang="zh-CN" altLang="en-US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9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71128D2-4CEA-4266-B355-56A10FC92285}" type="slidenum">
              <a:rPr lang="zh-CN" altLang="en-US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6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0221-974E-48B8-A797-BE7C7222CDBB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2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0221-974E-48B8-A797-BE7C7222CDBB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42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0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09719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15587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2848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7346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392272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2880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24487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71604D-03BF-41B3-97AC-7D44ACF5FE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5473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7716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708003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1387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66141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4"/>
            <a:ext cx="2133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4"/>
            <a:ext cx="2895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4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C09DCEA-E62B-4566-BB04-8886AB9F83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00519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06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A68AFD-C349-4D70-BAA0-06B578E550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6173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zh-CN">
              <a:solidFill>
                <a:prstClr val="white">
                  <a:lumMod val="50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zh-CN">
              <a:solidFill>
                <a:prstClr val="white">
                  <a:lumMod val="50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defRPr sz="1400"/>
            </a:lvl1pPr>
          </a:lstStyle>
          <a:p>
            <a:fld id="{210E8E41-D588-47AF-B1C9-281EBBE2919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48605361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47789"/>
      </p:ext>
    </p:extLst>
  </p:cSld>
  <p:clrMapOvr>
    <a:masterClrMapping/>
  </p:clrMapOvr>
  <p:transition spd="slow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983610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33217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298580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668384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1132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67521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35465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522008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72AFF1-C4BB-4F36-8169-4AF23359F8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35819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3958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646760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1641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2482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737E3E4-8840-41D0-BD36-CF1A97911E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31070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063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DED6E0A-5D97-4F42-B8F2-710558791D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166393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59450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2100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274825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97242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06602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1565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04579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71604D-03BF-41B3-97AC-7D44ACF5FE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268904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9829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769843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111364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104370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C09DCEA-E62B-4566-BB04-8886AB9F83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44926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063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A68AFD-C349-4D70-BAA0-06B578E550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69592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zh-CN">
              <a:solidFill>
                <a:prstClr val="white">
                  <a:lumMod val="50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zh-CN">
              <a:solidFill>
                <a:prstClr val="white">
                  <a:lumMod val="50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defRPr sz="1400"/>
            </a:lvl1pPr>
          </a:lstStyle>
          <a:p>
            <a:fld id="{210E8E41-D588-47AF-B1C9-281EBBE2919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2870191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176643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694952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79E7EFAE-3406-414B-BE9A-269D62FFC037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52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135063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E865369-4893-4893-A4F8-DE8F7D4228DF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4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1C2CBC6-236B-46EF-B658-5724E4E701B7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80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F336DBD0-F85C-498B-8E36-7366C55D8A9C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1B61816-E29E-480A-A91D-2E8AAE198A19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62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7E48CCCF-F4C4-494C-A94C-134A5B9098F4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92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50A1C60-FED8-412D-8200-69D758695F38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17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D4DDCE1B-8093-4F10-987B-C6007C34D62C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37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E64DDD9-AF8D-4DC9-8D91-1F0C44A2C188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9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4650" y="1135063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4C95CD85-BDA5-4317-A2A1-A0563362ED4C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3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99495B1C-DED8-437C-878D-98449A66E98F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0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A9C67855-45E2-4F89-972C-7768A2B5D557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7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FF240215-368C-490C-9350-7807B3586F5A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553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3E1C4E5-3EE5-4BB1-A69B-DE43C4885E53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46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81E6ABC9-E37F-47F1-8490-9F7D01AE71BB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04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87CEE1B-EEBB-47E4-88B3-00D737C4AF2C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79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AB522075-962E-4528-91CD-18215FB87B8C}" type="slidenum">
              <a:rPr lang="zh-CN" alt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799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95402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5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08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950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65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24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6273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51392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88019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606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329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8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3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9479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659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724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5704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438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625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545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015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81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30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2"/>
          <p:cNvGrpSpPr>
            <a:grpSpLocks noChangeAspect="1"/>
          </p:cNvGrpSpPr>
          <p:nvPr userDrawn="1"/>
        </p:nvGrpSpPr>
        <p:grpSpPr>
          <a:xfrm>
            <a:off x="8462963" y="4670425"/>
            <a:ext cx="539750" cy="509588"/>
            <a:chOff x="8129100" y="4468960"/>
            <a:chExt cx="793376" cy="749228"/>
          </a:xfrm>
        </p:grpSpPr>
        <p:grpSp>
          <p:nvGrpSpPr>
            <p:cNvPr id="8" name="组合 5"/>
            <p:cNvGrpSpPr/>
            <p:nvPr userDrawn="1"/>
          </p:nvGrpSpPr>
          <p:grpSpPr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21" name="Freeform 304"/>
              <p:cNvSpPr/>
              <p:nvPr/>
            </p:nvSpPr>
            <p:spPr>
              <a:xfrm>
                <a:off x="9791971" y="494501"/>
                <a:ext cx="359143" cy="361491"/>
              </a:xfrm>
              <a:custGeom>
                <a:avLst/>
                <a:gdLst/>
                <a:ahLst/>
                <a:cxnLst>
                  <a:cxn ang="0">
                    <a:pos x="123509488" y="287112125"/>
                  </a:cxn>
                  <a:cxn ang="0">
                    <a:pos x="467572682" y="291529881"/>
                  </a:cxn>
                  <a:cxn ang="0">
                    <a:pos x="471983210" y="636064431"/>
                  </a:cxn>
                  <a:cxn ang="0">
                    <a:pos x="591082170" y="759742692"/>
                  </a:cxn>
                  <a:cxn ang="0">
                    <a:pos x="595492698" y="163433864"/>
                  </a:cxn>
                  <a:cxn ang="0">
                    <a:pos x="0" y="163433864"/>
                  </a:cxn>
                  <a:cxn ang="0">
                    <a:pos x="123509488" y="287112125"/>
                  </a:cxn>
                </a:cxnLst>
                <a:rect l="0" t="0" r="0" b="0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Freeform 305"/>
              <p:cNvSpPr/>
              <p:nvPr/>
            </p:nvSpPr>
            <p:spPr>
              <a:xfrm>
                <a:off x="9691036" y="523842"/>
                <a:ext cx="433085" cy="433085"/>
              </a:xfrm>
              <a:custGeom>
                <a:avLst/>
                <a:gdLst/>
                <a:ahLst/>
                <a:cxnLst>
                  <a:cxn ang="0">
                    <a:pos x="0" y="86782488"/>
                  </a:cxn>
                  <a:cxn ang="0">
                    <a:pos x="85405770" y="0"/>
                  </a:cxn>
                  <a:cxn ang="0">
                    <a:pos x="508299776" y="422894005"/>
                  </a:cxn>
                  <a:cxn ang="0">
                    <a:pos x="421517288" y="508299776"/>
                  </a:cxn>
                  <a:cxn ang="0">
                    <a:pos x="0" y="86782488"/>
                  </a:cxn>
                </a:cxnLst>
                <a:rect l="0" t="0" r="0" b="0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Freeform 306"/>
              <p:cNvSpPr/>
              <p:nvPr/>
            </p:nvSpPr>
            <p:spPr>
              <a:xfrm>
                <a:off x="10018489" y="9005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5510428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Freeform 307"/>
              <p:cNvSpPr/>
              <p:nvPr/>
            </p:nvSpPr>
            <p:spPr>
              <a:xfrm>
                <a:off x="9975064" y="8559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Freeform 308"/>
              <p:cNvSpPr/>
              <p:nvPr/>
            </p:nvSpPr>
            <p:spPr>
              <a:xfrm>
                <a:off x="9935159" y="816087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Freeform 309"/>
              <p:cNvSpPr/>
              <p:nvPr/>
            </p:nvSpPr>
            <p:spPr>
              <a:xfrm>
                <a:off x="9890560" y="77266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289276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Freeform 310"/>
              <p:cNvSpPr/>
              <p:nvPr/>
            </p:nvSpPr>
            <p:spPr>
              <a:xfrm>
                <a:off x="9853002" y="73393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Freeform 311"/>
              <p:cNvSpPr/>
              <p:nvPr/>
            </p:nvSpPr>
            <p:spPr>
              <a:xfrm>
                <a:off x="9808403" y="690504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Freeform 312"/>
              <p:cNvSpPr/>
              <p:nvPr/>
            </p:nvSpPr>
            <p:spPr>
              <a:xfrm>
                <a:off x="9760282" y="643557"/>
                <a:ext cx="31689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362" y="0"/>
                  </a:cxn>
                  <a:cxn ang="0">
                    <a:pos x="37192323" y="5510428"/>
                  </a:cxn>
                  <a:cxn ang="0">
                    <a:pos x="6887076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Freeform 313"/>
              <p:cNvSpPr/>
              <p:nvPr/>
            </p:nvSpPr>
            <p:spPr>
              <a:xfrm>
                <a:off x="9718030" y="598957"/>
                <a:ext cx="29342" cy="30515"/>
              </a:xfrm>
              <a:custGeom>
                <a:avLst/>
                <a:gdLst/>
                <a:ahLst/>
                <a:cxnLst>
                  <a:cxn ang="0">
                    <a:pos x="0" y="30303742"/>
                  </a:cxn>
                  <a:cxn ang="0">
                    <a:pos x="28927691" y="0"/>
                  </a:cxn>
                  <a:cxn ang="0">
                    <a:pos x="34438119" y="5510305"/>
                  </a:cxn>
                  <a:cxn ang="0">
                    <a:pos x="5510428" y="35814047"/>
                  </a:cxn>
                  <a:cxn ang="0">
                    <a:pos x="0" y="30303742"/>
                  </a:cxn>
                </a:cxnLst>
                <a:rect l="0" t="0" r="0" b="0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9" name="组合 16"/>
            <p:cNvGrpSpPr/>
            <p:nvPr userDrawn="1"/>
          </p:nvGrpSpPr>
          <p:grpSpPr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0" name="Rectangle 315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Rectangle 316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Rectangle 317"/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318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319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320"/>
              <p:cNvSpPr/>
              <p:nvPr/>
            </p:nvSpPr>
            <p:spPr>
              <a:xfrm>
                <a:off x="10195714" y="1170535"/>
                <a:ext cx="34037" cy="29342"/>
              </a:xfrm>
              <a:custGeom>
                <a:avLst/>
                <a:gdLst/>
                <a:ahLst/>
                <a:cxnLst>
                  <a:cxn ang="0">
                    <a:pos x="0" y="8785833"/>
                  </a:cxn>
                  <a:cxn ang="0">
                    <a:pos x="36204731" y="61496640"/>
                  </a:cxn>
                  <a:cxn ang="0">
                    <a:pos x="72407336" y="8785833"/>
                  </a:cxn>
                  <a:cxn ang="0">
                    <a:pos x="36204731" y="0"/>
                  </a:cxn>
                  <a:cxn ang="0">
                    <a:pos x="0" y="8785833"/>
                  </a:cxn>
                </a:cxnLst>
                <a:rect l="0" t="0" r="0" b="0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" name="Rectangle 321"/>
              <p:cNvSpPr>
                <a:spLocks noChangeArrowheads="1"/>
              </p:cNvSpPr>
              <p:nvPr/>
            </p:nvSpPr>
            <p:spPr bwMode="auto">
              <a:xfrm>
                <a:off x="10146514" y="631515"/>
                <a:ext cx="116674" cy="35011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323"/>
              <p:cNvSpPr>
                <a:spLocks noChangeArrowheads="1"/>
              </p:cNvSpPr>
              <p:nvPr/>
            </p:nvSpPr>
            <p:spPr bwMode="auto">
              <a:xfrm>
                <a:off x="10141839" y="617630"/>
                <a:ext cx="119006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324"/>
              <p:cNvSpPr/>
              <p:nvPr/>
            </p:nvSpPr>
            <p:spPr>
              <a:xfrm>
                <a:off x="10155809" y="569616"/>
                <a:ext cx="113846" cy="50468"/>
              </a:xfrm>
              <a:custGeom>
                <a:avLst/>
                <a:gdLst/>
                <a:ahLst/>
                <a:cxnLst>
                  <a:cxn ang="0">
                    <a:pos x="120008442" y="0"/>
                  </a:cxn>
                  <a:cxn ang="0">
                    <a:pos x="0" y="106125793"/>
                  </a:cxn>
                  <a:cxn ang="0">
                    <a:pos x="240016884" y="106125793"/>
                  </a:cxn>
                  <a:cxn ang="0">
                    <a:pos x="120008442" y="0"/>
                  </a:cxn>
                </a:cxnLst>
                <a:rect l="0" t="0" r="0" b="0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Freeform 325"/>
              <p:cNvSpPr/>
              <p:nvPr/>
            </p:nvSpPr>
            <p:spPr>
              <a:xfrm>
                <a:off x="10155809" y="1077815"/>
                <a:ext cx="113846" cy="96241"/>
              </a:xfrm>
              <a:custGeom>
                <a:avLst/>
                <a:gdLst/>
                <a:ahLst/>
                <a:cxnLst>
                  <a:cxn ang="0">
                    <a:pos x="84450541" y="201355002"/>
                  </a:cxn>
                  <a:cxn ang="0">
                    <a:pos x="120008442" y="192601255"/>
                  </a:cxn>
                  <a:cxn ang="0">
                    <a:pos x="155566342" y="201355002"/>
                  </a:cxn>
                  <a:cxn ang="0">
                    <a:pos x="240016884" y="35019171"/>
                  </a:cxn>
                  <a:cxn ang="0">
                    <a:pos x="200014772" y="0"/>
                  </a:cxn>
                  <a:cxn ang="0">
                    <a:pos x="160010553" y="35019171"/>
                  </a:cxn>
                  <a:cxn ang="0">
                    <a:pos x="120008442" y="0"/>
                  </a:cxn>
                  <a:cxn ang="0">
                    <a:pos x="80006331" y="35019171"/>
                  </a:cxn>
                  <a:cxn ang="0">
                    <a:pos x="40002111" y="0"/>
                  </a:cxn>
                  <a:cxn ang="0">
                    <a:pos x="0" y="35019171"/>
                  </a:cxn>
                  <a:cxn ang="0">
                    <a:pos x="84450541" y="201355002"/>
                  </a:cxn>
                </a:cxnLst>
                <a:rect l="0" t="0" r="0" b="0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31" name="组合 1"/>
          <p:cNvGrpSpPr>
            <a:grpSpLocks noChangeAspect="1"/>
          </p:cNvGrpSpPr>
          <p:nvPr userDrawn="1"/>
        </p:nvGrpSpPr>
        <p:grpSpPr>
          <a:xfrm>
            <a:off x="50800" y="4670426"/>
            <a:ext cx="755650" cy="417513"/>
            <a:chOff x="50446" y="4572401"/>
            <a:chExt cx="938635" cy="517558"/>
          </a:xfrm>
        </p:grpSpPr>
        <p:sp>
          <p:nvSpPr>
            <p:cNvPr id="32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3" name="组合 28"/>
            <p:cNvGrpSpPr>
              <a:grpSpLocks noChangeAspect="1"/>
            </p:cNvGrpSpPr>
            <p:nvPr userDrawn="1"/>
          </p:nvGrpSpPr>
          <p:grpSpPr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34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78"/>
              <p:cNvSpPr>
                <a:spLocks noEditPoints="1"/>
              </p:cNvSpPr>
              <p:nvPr/>
            </p:nvSpPr>
            <p:spPr>
              <a:xfrm>
                <a:off x="6531804" y="2008188"/>
                <a:ext cx="962025" cy="962025"/>
              </a:xfrm>
              <a:custGeom>
                <a:avLst/>
                <a:gdLst/>
                <a:ahLst/>
                <a:cxnLst>
                  <a:cxn ang="0">
                    <a:pos x="715724375" y="0"/>
                  </a:cxn>
                  <a:cxn ang="0">
                    <a:pos x="667842200" y="0"/>
                  </a:cxn>
                  <a:cxn ang="0">
                    <a:pos x="0" y="1146671888"/>
                  </a:cxn>
                  <a:cxn ang="0">
                    <a:pos x="0" y="1194554063"/>
                  </a:cxn>
                  <a:cxn ang="0">
                    <a:pos x="667842200" y="1527214688"/>
                  </a:cxn>
                  <a:cxn ang="0">
                    <a:pos x="715724375" y="1527214688"/>
                  </a:cxn>
                  <a:cxn ang="0">
                    <a:pos x="1527214688" y="1194554063"/>
                  </a:cxn>
                  <a:cxn ang="0">
                    <a:pos x="1527214688" y="1146671888"/>
                  </a:cxn>
                  <a:cxn ang="0">
                    <a:pos x="715724375" y="0"/>
                  </a:cxn>
                  <a:cxn ang="0">
                    <a:pos x="1479332513" y="1164312188"/>
                  </a:cxn>
                  <a:cxn ang="0">
                    <a:pos x="703124388" y="1479332513"/>
                  </a:cxn>
                  <a:cxn ang="0">
                    <a:pos x="680442188" y="1479332513"/>
                  </a:cxn>
                  <a:cxn ang="0">
                    <a:pos x="45362813" y="1164312188"/>
                  </a:cxn>
                  <a:cxn ang="0">
                    <a:pos x="45362813" y="1156752513"/>
                  </a:cxn>
                  <a:cxn ang="0">
                    <a:pos x="690522813" y="52924075"/>
                  </a:cxn>
                  <a:cxn ang="0">
                    <a:pos x="1479332513" y="1164312188"/>
                  </a:cxn>
                </a:cxnLst>
                <a:rect l="0" t="0" r="0" b="0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4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文本框 10"/>
          <p:cNvSpPr txBox="1">
            <a:spLocks noChangeArrowheads="1"/>
          </p:cNvSpPr>
          <p:nvPr userDrawn="1"/>
        </p:nvSpPr>
        <p:spPr bwMode="auto">
          <a:xfrm>
            <a:off x="3775150" y="0"/>
            <a:ext cx="4318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 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点和圆、直线和圆的位置关系/</a:t>
            </a:r>
          </a:p>
        </p:txBody>
      </p:sp>
      <p:pic>
        <p:nvPicPr>
          <p:cNvPr id="48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2"/>
          <p:cNvGrpSpPr>
            <a:grpSpLocks noChangeAspect="1"/>
          </p:cNvGrpSpPr>
          <p:nvPr userDrawn="1"/>
        </p:nvGrpSpPr>
        <p:grpSpPr>
          <a:xfrm>
            <a:off x="8462963" y="4670425"/>
            <a:ext cx="539750" cy="509588"/>
            <a:chOff x="8129100" y="4468960"/>
            <a:chExt cx="793376" cy="749228"/>
          </a:xfrm>
        </p:grpSpPr>
        <p:grpSp>
          <p:nvGrpSpPr>
            <p:cNvPr id="8" name="组合 5"/>
            <p:cNvGrpSpPr/>
            <p:nvPr userDrawn="1"/>
          </p:nvGrpSpPr>
          <p:grpSpPr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21" name="Freeform 304"/>
              <p:cNvSpPr/>
              <p:nvPr/>
            </p:nvSpPr>
            <p:spPr>
              <a:xfrm>
                <a:off x="9791971" y="494501"/>
                <a:ext cx="359143" cy="361491"/>
              </a:xfrm>
              <a:custGeom>
                <a:avLst/>
                <a:gdLst/>
                <a:ahLst/>
                <a:cxnLst>
                  <a:cxn ang="0">
                    <a:pos x="123509488" y="287112125"/>
                  </a:cxn>
                  <a:cxn ang="0">
                    <a:pos x="467572682" y="291529881"/>
                  </a:cxn>
                  <a:cxn ang="0">
                    <a:pos x="471983210" y="636064431"/>
                  </a:cxn>
                  <a:cxn ang="0">
                    <a:pos x="591082170" y="759742692"/>
                  </a:cxn>
                  <a:cxn ang="0">
                    <a:pos x="595492698" y="163433864"/>
                  </a:cxn>
                  <a:cxn ang="0">
                    <a:pos x="0" y="163433864"/>
                  </a:cxn>
                  <a:cxn ang="0">
                    <a:pos x="123509488" y="287112125"/>
                  </a:cxn>
                </a:cxnLst>
                <a:rect l="0" t="0" r="0" b="0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Freeform 305"/>
              <p:cNvSpPr/>
              <p:nvPr/>
            </p:nvSpPr>
            <p:spPr>
              <a:xfrm>
                <a:off x="9691036" y="523842"/>
                <a:ext cx="433085" cy="433085"/>
              </a:xfrm>
              <a:custGeom>
                <a:avLst/>
                <a:gdLst/>
                <a:ahLst/>
                <a:cxnLst>
                  <a:cxn ang="0">
                    <a:pos x="0" y="86782488"/>
                  </a:cxn>
                  <a:cxn ang="0">
                    <a:pos x="85405770" y="0"/>
                  </a:cxn>
                  <a:cxn ang="0">
                    <a:pos x="508299776" y="422894005"/>
                  </a:cxn>
                  <a:cxn ang="0">
                    <a:pos x="421517288" y="508299776"/>
                  </a:cxn>
                  <a:cxn ang="0">
                    <a:pos x="0" y="86782488"/>
                  </a:cxn>
                </a:cxnLst>
                <a:rect l="0" t="0" r="0" b="0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Freeform 306"/>
              <p:cNvSpPr/>
              <p:nvPr/>
            </p:nvSpPr>
            <p:spPr>
              <a:xfrm>
                <a:off x="10018489" y="9005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5510428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Freeform 307"/>
              <p:cNvSpPr/>
              <p:nvPr/>
            </p:nvSpPr>
            <p:spPr>
              <a:xfrm>
                <a:off x="9975064" y="8559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Freeform 308"/>
              <p:cNvSpPr/>
              <p:nvPr/>
            </p:nvSpPr>
            <p:spPr>
              <a:xfrm>
                <a:off x="9935159" y="816087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Freeform 309"/>
              <p:cNvSpPr/>
              <p:nvPr/>
            </p:nvSpPr>
            <p:spPr>
              <a:xfrm>
                <a:off x="9890560" y="77266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289276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Freeform 310"/>
              <p:cNvSpPr/>
              <p:nvPr/>
            </p:nvSpPr>
            <p:spPr>
              <a:xfrm>
                <a:off x="9853002" y="73393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Freeform 311"/>
              <p:cNvSpPr/>
              <p:nvPr/>
            </p:nvSpPr>
            <p:spPr>
              <a:xfrm>
                <a:off x="9808403" y="690504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Freeform 312"/>
              <p:cNvSpPr/>
              <p:nvPr/>
            </p:nvSpPr>
            <p:spPr>
              <a:xfrm>
                <a:off x="9760282" y="643557"/>
                <a:ext cx="31689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362" y="0"/>
                  </a:cxn>
                  <a:cxn ang="0">
                    <a:pos x="37192323" y="5510428"/>
                  </a:cxn>
                  <a:cxn ang="0">
                    <a:pos x="6887076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Freeform 313"/>
              <p:cNvSpPr/>
              <p:nvPr/>
            </p:nvSpPr>
            <p:spPr>
              <a:xfrm>
                <a:off x="9718030" y="598957"/>
                <a:ext cx="29342" cy="30515"/>
              </a:xfrm>
              <a:custGeom>
                <a:avLst/>
                <a:gdLst/>
                <a:ahLst/>
                <a:cxnLst>
                  <a:cxn ang="0">
                    <a:pos x="0" y="30303742"/>
                  </a:cxn>
                  <a:cxn ang="0">
                    <a:pos x="28927691" y="0"/>
                  </a:cxn>
                  <a:cxn ang="0">
                    <a:pos x="34438119" y="5510305"/>
                  </a:cxn>
                  <a:cxn ang="0">
                    <a:pos x="5510428" y="35814047"/>
                  </a:cxn>
                  <a:cxn ang="0">
                    <a:pos x="0" y="30303742"/>
                  </a:cxn>
                </a:cxnLst>
                <a:rect l="0" t="0" r="0" b="0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9" name="组合 16"/>
            <p:cNvGrpSpPr/>
            <p:nvPr userDrawn="1"/>
          </p:nvGrpSpPr>
          <p:grpSpPr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0" name="Rectangle 315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Rectangle 316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Rectangle 317"/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318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319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320"/>
              <p:cNvSpPr/>
              <p:nvPr/>
            </p:nvSpPr>
            <p:spPr>
              <a:xfrm>
                <a:off x="10195714" y="1170535"/>
                <a:ext cx="34037" cy="29342"/>
              </a:xfrm>
              <a:custGeom>
                <a:avLst/>
                <a:gdLst/>
                <a:ahLst/>
                <a:cxnLst>
                  <a:cxn ang="0">
                    <a:pos x="0" y="8785833"/>
                  </a:cxn>
                  <a:cxn ang="0">
                    <a:pos x="36204731" y="61496640"/>
                  </a:cxn>
                  <a:cxn ang="0">
                    <a:pos x="72407336" y="8785833"/>
                  </a:cxn>
                  <a:cxn ang="0">
                    <a:pos x="36204731" y="0"/>
                  </a:cxn>
                  <a:cxn ang="0">
                    <a:pos x="0" y="8785833"/>
                  </a:cxn>
                </a:cxnLst>
                <a:rect l="0" t="0" r="0" b="0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" name="Rectangle 321"/>
              <p:cNvSpPr>
                <a:spLocks noChangeArrowheads="1"/>
              </p:cNvSpPr>
              <p:nvPr/>
            </p:nvSpPr>
            <p:spPr bwMode="auto">
              <a:xfrm>
                <a:off x="10146514" y="631515"/>
                <a:ext cx="116674" cy="35011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323"/>
              <p:cNvSpPr>
                <a:spLocks noChangeArrowheads="1"/>
              </p:cNvSpPr>
              <p:nvPr/>
            </p:nvSpPr>
            <p:spPr bwMode="auto">
              <a:xfrm>
                <a:off x="10141839" y="617630"/>
                <a:ext cx="119006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324"/>
              <p:cNvSpPr/>
              <p:nvPr/>
            </p:nvSpPr>
            <p:spPr>
              <a:xfrm>
                <a:off x="10155809" y="569616"/>
                <a:ext cx="113846" cy="50468"/>
              </a:xfrm>
              <a:custGeom>
                <a:avLst/>
                <a:gdLst/>
                <a:ahLst/>
                <a:cxnLst>
                  <a:cxn ang="0">
                    <a:pos x="120008442" y="0"/>
                  </a:cxn>
                  <a:cxn ang="0">
                    <a:pos x="0" y="106125793"/>
                  </a:cxn>
                  <a:cxn ang="0">
                    <a:pos x="240016884" y="106125793"/>
                  </a:cxn>
                  <a:cxn ang="0">
                    <a:pos x="120008442" y="0"/>
                  </a:cxn>
                </a:cxnLst>
                <a:rect l="0" t="0" r="0" b="0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Freeform 325"/>
              <p:cNvSpPr/>
              <p:nvPr/>
            </p:nvSpPr>
            <p:spPr>
              <a:xfrm>
                <a:off x="10155809" y="1077815"/>
                <a:ext cx="113846" cy="96241"/>
              </a:xfrm>
              <a:custGeom>
                <a:avLst/>
                <a:gdLst/>
                <a:ahLst/>
                <a:cxnLst>
                  <a:cxn ang="0">
                    <a:pos x="84450541" y="201355002"/>
                  </a:cxn>
                  <a:cxn ang="0">
                    <a:pos x="120008442" y="192601255"/>
                  </a:cxn>
                  <a:cxn ang="0">
                    <a:pos x="155566342" y="201355002"/>
                  </a:cxn>
                  <a:cxn ang="0">
                    <a:pos x="240016884" y="35019171"/>
                  </a:cxn>
                  <a:cxn ang="0">
                    <a:pos x="200014772" y="0"/>
                  </a:cxn>
                  <a:cxn ang="0">
                    <a:pos x="160010553" y="35019171"/>
                  </a:cxn>
                  <a:cxn ang="0">
                    <a:pos x="120008442" y="0"/>
                  </a:cxn>
                  <a:cxn ang="0">
                    <a:pos x="80006331" y="35019171"/>
                  </a:cxn>
                  <a:cxn ang="0">
                    <a:pos x="40002111" y="0"/>
                  </a:cxn>
                  <a:cxn ang="0">
                    <a:pos x="0" y="35019171"/>
                  </a:cxn>
                  <a:cxn ang="0">
                    <a:pos x="84450541" y="201355002"/>
                  </a:cxn>
                </a:cxnLst>
                <a:rect l="0" t="0" r="0" b="0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31" name="组合 1"/>
          <p:cNvGrpSpPr>
            <a:grpSpLocks noChangeAspect="1"/>
          </p:cNvGrpSpPr>
          <p:nvPr userDrawn="1"/>
        </p:nvGrpSpPr>
        <p:grpSpPr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32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3" name="组合 28"/>
            <p:cNvGrpSpPr>
              <a:grpSpLocks noChangeAspect="1"/>
            </p:cNvGrpSpPr>
            <p:nvPr userDrawn="1"/>
          </p:nvGrpSpPr>
          <p:grpSpPr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34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78"/>
              <p:cNvSpPr>
                <a:spLocks noEditPoints="1"/>
              </p:cNvSpPr>
              <p:nvPr/>
            </p:nvSpPr>
            <p:spPr>
              <a:xfrm>
                <a:off x="6531804" y="2008188"/>
                <a:ext cx="962025" cy="962025"/>
              </a:xfrm>
              <a:custGeom>
                <a:avLst/>
                <a:gdLst/>
                <a:ahLst/>
                <a:cxnLst>
                  <a:cxn ang="0">
                    <a:pos x="715724375" y="0"/>
                  </a:cxn>
                  <a:cxn ang="0">
                    <a:pos x="667842200" y="0"/>
                  </a:cxn>
                  <a:cxn ang="0">
                    <a:pos x="0" y="1146671888"/>
                  </a:cxn>
                  <a:cxn ang="0">
                    <a:pos x="0" y="1194554063"/>
                  </a:cxn>
                  <a:cxn ang="0">
                    <a:pos x="667842200" y="1527214688"/>
                  </a:cxn>
                  <a:cxn ang="0">
                    <a:pos x="715724375" y="1527214688"/>
                  </a:cxn>
                  <a:cxn ang="0">
                    <a:pos x="1527214688" y="1194554063"/>
                  </a:cxn>
                  <a:cxn ang="0">
                    <a:pos x="1527214688" y="1146671888"/>
                  </a:cxn>
                  <a:cxn ang="0">
                    <a:pos x="715724375" y="0"/>
                  </a:cxn>
                  <a:cxn ang="0">
                    <a:pos x="1479332513" y="1164312188"/>
                  </a:cxn>
                  <a:cxn ang="0">
                    <a:pos x="703124388" y="1479332513"/>
                  </a:cxn>
                  <a:cxn ang="0">
                    <a:pos x="680442188" y="1479332513"/>
                  </a:cxn>
                  <a:cxn ang="0">
                    <a:pos x="45362813" y="1164312188"/>
                  </a:cxn>
                  <a:cxn ang="0">
                    <a:pos x="45362813" y="1156752513"/>
                  </a:cxn>
                  <a:cxn ang="0">
                    <a:pos x="690522813" y="52924075"/>
                  </a:cxn>
                  <a:cxn ang="0">
                    <a:pos x="1479332513" y="1164312188"/>
                  </a:cxn>
                </a:cxnLst>
                <a:rect l="0" t="0" r="0" b="0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4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9A0DB2DC-4C9A-4742-B13C-FB6460FD3503}" type="slidenum">
              <a:rPr lang="zh-CN" altLang="en-US" noProof="1" dirty="0"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 noProof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" name="文本框 10"/>
          <p:cNvSpPr txBox="1">
            <a:spLocks noChangeArrowheads="1"/>
          </p:cNvSpPr>
          <p:nvPr userDrawn="1"/>
        </p:nvSpPr>
        <p:spPr bwMode="auto">
          <a:xfrm>
            <a:off x="3775150" y="0"/>
            <a:ext cx="4318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 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点和圆、直线和圆的位置关系/</a:t>
            </a:r>
          </a:p>
        </p:txBody>
      </p:sp>
      <p:pic>
        <p:nvPicPr>
          <p:cNvPr id="49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2"/>
          <p:cNvGrpSpPr>
            <a:grpSpLocks noChangeAspect="1"/>
          </p:cNvGrpSpPr>
          <p:nvPr userDrawn="1"/>
        </p:nvGrpSpPr>
        <p:grpSpPr>
          <a:xfrm>
            <a:off x="8462963" y="4670425"/>
            <a:ext cx="539750" cy="509588"/>
            <a:chOff x="8129100" y="4468960"/>
            <a:chExt cx="793376" cy="749228"/>
          </a:xfrm>
        </p:grpSpPr>
        <p:grpSp>
          <p:nvGrpSpPr>
            <p:cNvPr id="8" name="组合 5"/>
            <p:cNvGrpSpPr/>
            <p:nvPr userDrawn="1"/>
          </p:nvGrpSpPr>
          <p:grpSpPr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21" name="Freeform 304"/>
              <p:cNvSpPr/>
              <p:nvPr/>
            </p:nvSpPr>
            <p:spPr>
              <a:xfrm>
                <a:off x="9791971" y="494501"/>
                <a:ext cx="359143" cy="361491"/>
              </a:xfrm>
              <a:custGeom>
                <a:avLst/>
                <a:gdLst/>
                <a:ahLst/>
                <a:cxnLst>
                  <a:cxn ang="0">
                    <a:pos x="123509488" y="287112125"/>
                  </a:cxn>
                  <a:cxn ang="0">
                    <a:pos x="467572682" y="291529881"/>
                  </a:cxn>
                  <a:cxn ang="0">
                    <a:pos x="471983210" y="636064431"/>
                  </a:cxn>
                  <a:cxn ang="0">
                    <a:pos x="591082170" y="759742692"/>
                  </a:cxn>
                  <a:cxn ang="0">
                    <a:pos x="595492698" y="163433864"/>
                  </a:cxn>
                  <a:cxn ang="0">
                    <a:pos x="0" y="163433864"/>
                  </a:cxn>
                  <a:cxn ang="0">
                    <a:pos x="123509488" y="287112125"/>
                  </a:cxn>
                </a:cxnLst>
                <a:rect l="0" t="0" r="0" b="0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Freeform 305"/>
              <p:cNvSpPr/>
              <p:nvPr/>
            </p:nvSpPr>
            <p:spPr>
              <a:xfrm>
                <a:off x="9691036" y="523842"/>
                <a:ext cx="433085" cy="433085"/>
              </a:xfrm>
              <a:custGeom>
                <a:avLst/>
                <a:gdLst/>
                <a:ahLst/>
                <a:cxnLst>
                  <a:cxn ang="0">
                    <a:pos x="0" y="86782488"/>
                  </a:cxn>
                  <a:cxn ang="0">
                    <a:pos x="85405770" y="0"/>
                  </a:cxn>
                  <a:cxn ang="0">
                    <a:pos x="508299776" y="422894005"/>
                  </a:cxn>
                  <a:cxn ang="0">
                    <a:pos x="421517288" y="508299776"/>
                  </a:cxn>
                  <a:cxn ang="0">
                    <a:pos x="0" y="86782488"/>
                  </a:cxn>
                </a:cxnLst>
                <a:rect l="0" t="0" r="0" b="0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Freeform 306"/>
              <p:cNvSpPr/>
              <p:nvPr/>
            </p:nvSpPr>
            <p:spPr>
              <a:xfrm>
                <a:off x="10018489" y="9005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5510428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Freeform 307"/>
              <p:cNvSpPr/>
              <p:nvPr/>
            </p:nvSpPr>
            <p:spPr>
              <a:xfrm>
                <a:off x="9975064" y="855991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Freeform 308"/>
              <p:cNvSpPr/>
              <p:nvPr/>
            </p:nvSpPr>
            <p:spPr>
              <a:xfrm>
                <a:off x="9935159" y="816087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Freeform 309"/>
              <p:cNvSpPr/>
              <p:nvPr/>
            </p:nvSpPr>
            <p:spPr>
              <a:xfrm>
                <a:off x="9890560" y="77266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289276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Freeform 310"/>
              <p:cNvSpPr/>
              <p:nvPr/>
            </p:nvSpPr>
            <p:spPr>
              <a:xfrm>
                <a:off x="9853002" y="733930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691" y="0"/>
                  </a:cxn>
                  <a:cxn ang="0">
                    <a:pos x="34438119" y="5510428"/>
                  </a:cxn>
                  <a:cxn ang="0">
                    <a:pos x="4132527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Freeform 311"/>
              <p:cNvSpPr/>
              <p:nvPr/>
            </p:nvSpPr>
            <p:spPr>
              <a:xfrm>
                <a:off x="9808403" y="690504"/>
                <a:ext cx="29342" cy="29342"/>
              </a:xfrm>
              <a:custGeom>
                <a:avLst/>
                <a:gdLst/>
                <a:ahLst/>
                <a:cxnLst>
                  <a:cxn ang="0">
                    <a:pos x="0" y="28927691"/>
                  </a:cxn>
                  <a:cxn ang="0">
                    <a:pos x="30305591" y="0"/>
                  </a:cxn>
                  <a:cxn ang="0">
                    <a:pos x="34438119" y="4132527"/>
                  </a:cxn>
                  <a:cxn ang="0">
                    <a:pos x="5510428" y="34438119"/>
                  </a:cxn>
                  <a:cxn ang="0">
                    <a:pos x="0" y="28927691"/>
                  </a:cxn>
                </a:cxnLst>
                <a:rect l="0" t="0" r="0" b="0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Freeform 312"/>
              <p:cNvSpPr/>
              <p:nvPr/>
            </p:nvSpPr>
            <p:spPr>
              <a:xfrm>
                <a:off x="9760282" y="643557"/>
                <a:ext cx="31689" cy="29342"/>
              </a:xfrm>
              <a:custGeom>
                <a:avLst/>
                <a:gdLst/>
                <a:ahLst/>
                <a:cxnLst>
                  <a:cxn ang="0">
                    <a:pos x="0" y="30305591"/>
                  </a:cxn>
                  <a:cxn ang="0">
                    <a:pos x="28927362" y="0"/>
                  </a:cxn>
                  <a:cxn ang="0">
                    <a:pos x="37192323" y="5510428"/>
                  </a:cxn>
                  <a:cxn ang="0">
                    <a:pos x="6887076" y="34438119"/>
                  </a:cxn>
                  <a:cxn ang="0">
                    <a:pos x="0" y="30305591"/>
                  </a:cxn>
                </a:cxnLst>
                <a:rect l="0" t="0" r="0" b="0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Freeform 313"/>
              <p:cNvSpPr/>
              <p:nvPr/>
            </p:nvSpPr>
            <p:spPr>
              <a:xfrm>
                <a:off x="9718030" y="598957"/>
                <a:ext cx="29342" cy="30515"/>
              </a:xfrm>
              <a:custGeom>
                <a:avLst/>
                <a:gdLst/>
                <a:ahLst/>
                <a:cxnLst>
                  <a:cxn ang="0">
                    <a:pos x="0" y="30303742"/>
                  </a:cxn>
                  <a:cxn ang="0">
                    <a:pos x="28927691" y="0"/>
                  </a:cxn>
                  <a:cxn ang="0">
                    <a:pos x="34438119" y="5510305"/>
                  </a:cxn>
                  <a:cxn ang="0">
                    <a:pos x="5510428" y="35814047"/>
                  </a:cxn>
                  <a:cxn ang="0">
                    <a:pos x="0" y="30303742"/>
                  </a:cxn>
                </a:cxnLst>
                <a:rect l="0" t="0" r="0" b="0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9" name="组合 16"/>
            <p:cNvGrpSpPr/>
            <p:nvPr userDrawn="1"/>
          </p:nvGrpSpPr>
          <p:grpSpPr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0" name="Rectangle 315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Rectangle 316"/>
              <p:cNvSpPr>
                <a:spLocks noChangeArrowheads="1"/>
              </p:cNvSpPr>
              <p:nvPr/>
            </p:nvSpPr>
            <p:spPr bwMode="auto">
              <a:xfrm>
                <a:off x="10146930" y="672678"/>
                <a:ext cx="114339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Rectangle 317"/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318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319"/>
              <p:cNvSpPr>
                <a:spLocks noChangeArrowheads="1"/>
              </p:cNvSpPr>
              <p:nvPr/>
            </p:nvSpPr>
            <p:spPr bwMode="auto">
              <a:xfrm>
                <a:off x="10183698" y="668190"/>
                <a:ext cx="37336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320"/>
              <p:cNvSpPr/>
              <p:nvPr/>
            </p:nvSpPr>
            <p:spPr>
              <a:xfrm>
                <a:off x="10195714" y="1170535"/>
                <a:ext cx="34037" cy="29342"/>
              </a:xfrm>
              <a:custGeom>
                <a:avLst/>
                <a:gdLst/>
                <a:ahLst/>
                <a:cxnLst>
                  <a:cxn ang="0">
                    <a:pos x="0" y="8785833"/>
                  </a:cxn>
                  <a:cxn ang="0">
                    <a:pos x="36204731" y="61496640"/>
                  </a:cxn>
                  <a:cxn ang="0">
                    <a:pos x="72407336" y="8785833"/>
                  </a:cxn>
                  <a:cxn ang="0">
                    <a:pos x="36204731" y="0"/>
                  </a:cxn>
                  <a:cxn ang="0">
                    <a:pos x="0" y="8785833"/>
                  </a:cxn>
                </a:cxnLst>
                <a:rect l="0" t="0" r="0" b="0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" name="Rectangle 321"/>
              <p:cNvSpPr>
                <a:spLocks noChangeArrowheads="1"/>
              </p:cNvSpPr>
              <p:nvPr/>
            </p:nvSpPr>
            <p:spPr bwMode="auto">
              <a:xfrm>
                <a:off x="10146514" y="631515"/>
                <a:ext cx="116674" cy="35011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323"/>
              <p:cNvSpPr>
                <a:spLocks noChangeArrowheads="1"/>
              </p:cNvSpPr>
              <p:nvPr/>
            </p:nvSpPr>
            <p:spPr bwMode="auto">
              <a:xfrm>
                <a:off x="10141839" y="617630"/>
                <a:ext cx="119006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324"/>
              <p:cNvSpPr/>
              <p:nvPr/>
            </p:nvSpPr>
            <p:spPr>
              <a:xfrm>
                <a:off x="10155809" y="569616"/>
                <a:ext cx="113846" cy="50468"/>
              </a:xfrm>
              <a:custGeom>
                <a:avLst/>
                <a:gdLst/>
                <a:ahLst/>
                <a:cxnLst>
                  <a:cxn ang="0">
                    <a:pos x="120008442" y="0"/>
                  </a:cxn>
                  <a:cxn ang="0">
                    <a:pos x="0" y="106125793"/>
                  </a:cxn>
                  <a:cxn ang="0">
                    <a:pos x="240016884" y="106125793"/>
                  </a:cxn>
                  <a:cxn ang="0">
                    <a:pos x="120008442" y="0"/>
                  </a:cxn>
                </a:cxnLst>
                <a:rect l="0" t="0" r="0" b="0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Freeform 325"/>
              <p:cNvSpPr/>
              <p:nvPr/>
            </p:nvSpPr>
            <p:spPr>
              <a:xfrm>
                <a:off x="10155809" y="1077815"/>
                <a:ext cx="113846" cy="96241"/>
              </a:xfrm>
              <a:custGeom>
                <a:avLst/>
                <a:gdLst/>
                <a:ahLst/>
                <a:cxnLst>
                  <a:cxn ang="0">
                    <a:pos x="84450541" y="201355002"/>
                  </a:cxn>
                  <a:cxn ang="0">
                    <a:pos x="120008442" y="192601255"/>
                  </a:cxn>
                  <a:cxn ang="0">
                    <a:pos x="155566342" y="201355002"/>
                  </a:cxn>
                  <a:cxn ang="0">
                    <a:pos x="240016884" y="35019171"/>
                  </a:cxn>
                  <a:cxn ang="0">
                    <a:pos x="200014772" y="0"/>
                  </a:cxn>
                  <a:cxn ang="0">
                    <a:pos x="160010553" y="35019171"/>
                  </a:cxn>
                  <a:cxn ang="0">
                    <a:pos x="120008442" y="0"/>
                  </a:cxn>
                  <a:cxn ang="0">
                    <a:pos x="80006331" y="35019171"/>
                  </a:cxn>
                  <a:cxn ang="0">
                    <a:pos x="40002111" y="0"/>
                  </a:cxn>
                  <a:cxn ang="0">
                    <a:pos x="0" y="35019171"/>
                  </a:cxn>
                  <a:cxn ang="0">
                    <a:pos x="84450541" y="201355002"/>
                  </a:cxn>
                </a:cxnLst>
                <a:rect l="0" t="0" r="0" b="0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31" name="组合 1"/>
          <p:cNvGrpSpPr>
            <a:grpSpLocks noChangeAspect="1"/>
          </p:cNvGrpSpPr>
          <p:nvPr userDrawn="1"/>
        </p:nvGrpSpPr>
        <p:grpSpPr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32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3" name="组合 28"/>
            <p:cNvGrpSpPr>
              <a:grpSpLocks noChangeAspect="1"/>
            </p:cNvGrpSpPr>
            <p:nvPr userDrawn="1"/>
          </p:nvGrpSpPr>
          <p:grpSpPr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34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78"/>
              <p:cNvSpPr>
                <a:spLocks noEditPoints="1"/>
              </p:cNvSpPr>
              <p:nvPr/>
            </p:nvSpPr>
            <p:spPr>
              <a:xfrm>
                <a:off x="6531804" y="2008188"/>
                <a:ext cx="962025" cy="962025"/>
              </a:xfrm>
              <a:custGeom>
                <a:avLst/>
                <a:gdLst/>
                <a:ahLst/>
                <a:cxnLst>
                  <a:cxn ang="0">
                    <a:pos x="715724375" y="0"/>
                  </a:cxn>
                  <a:cxn ang="0">
                    <a:pos x="667842200" y="0"/>
                  </a:cxn>
                  <a:cxn ang="0">
                    <a:pos x="0" y="1146671888"/>
                  </a:cxn>
                  <a:cxn ang="0">
                    <a:pos x="0" y="1194554063"/>
                  </a:cxn>
                  <a:cxn ang="0">
                    <a:pos x="667842200" y="1527214688"/>
                  </a:cxn>
                  <a:cxn ang="0">
                    <a:pos x="715724375" y="1527214688"/>
                  </a:cxn>
                  <a:cxn ang="0">
                    <a:pos x="1527214688" y="1194554063"/>
                  </a:cxn>
                  <a:cxn ang="0">
                    <a:pos x="1527214688" y="1146671888"/>
                  </a:cxn>
                  <a:cxn ang="0">
                    <a:pos x="715724375" y="0"/>
                  </a:cxn>
                  <a:cxn ang="0">
                    <a:pos x="1479332513" y="1164312188"/>
                  </a:cxn>
                  <a:cxn ang="0">
                    <a:pos x="703124388" y="1479332513"/>
                  </a:cxn>
                  <a:cxn ang="0">
                    <a:pos x="680442188" y="1479332513"/>
                  </a:cxn>
                  <a:cxn ang="0">
                    <a:pos x="45362813" y="1164312188"/>
                  </a:cxn>
                  <a:cxn ang="0">
                    <a:pos x="45362813" y="1156752513"/>
                  </a:cxn>
                  <a:cxn ang="0">
                    <a:pos x="690522813" y="52924075"/>
                  </a:cxn>
                  <a:cxn ang="0">
                    <a:pos x="1479332513" y="1164312188"/>
                  </a:cxn>
                </a:cxnLst>
                <a:rect l="0" t="0" r="0" b="0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 w="9525"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4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9A0DB2DC-4C9A-4742-B13C-FB6460FD3503}" type="slidenum"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 noProof="1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8" name="文本框 10"/>
          <p:cNvSpPr txBox="1">
            <a:spLocks noChangeArrowheads="1"/>
          </p:cNvSpPr>
          <p:nvPr userDrawn="1"/>
        </p:nvSpPr>
        <p:spPr bwMode="auto">
          <a:xfrm>
            <a:off x="3775150" y="0"/>
            <a:ext cx="4318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2 </a:t>
            </a:r>
            <a:r>
              <a:rPr lang="zh-CN" altLang="en-US" sz="2000" b="1" dirty="0">
                <a:solidFill>
                  <a:srgbClr val="A11111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点和圆、直线和圆的位置关系/</a:t>
            </a:r>
          </a:p>
        </p:txBody>
      </p:sp>
      <p:pic>
        <p:nvPicPr>
          <p:cNvPr id="49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3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slide" Target="slide6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5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slide" Target="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slide" Target="slide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3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6" Type="http://schemas.openxmlformats.org/officeDocument/2006/relationships/slide" Target="slide1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3.pn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0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jpeg"/><Relationship Id="rId4" Type="http://schemas.openxmlformats.org/officeDocument/2006/relationships/image" Target="../media/image5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5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2.jpeg"/><Relationship Id="rId4" Type="http://schemas.openxmlformats.org/officeDocument/2006/relationships/image" Target="../media/image61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https://ss1.baidu.com/6ONXsjip0QIZ8tyhnq/it/u=3806147764,994740599&amp;fm=173&amp;app=25&amp;f=JPEG?w=600&amp;h=401&amp;s=E27BAF7653B36C37D6EBECC80300F0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>
            <a:fillRect/>
          </a:stretch>
        </p:blipFill>
        <p:spPr bwMode="auto">
          <a:xfrm>
            <a:off x="-84667" y="0"/>
            <a:ext cx="922866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8"/>
          <p:cNvSpPr txBox="1"/>
          <p:nvPr/>
        </p:nvSpPr>
        <p:spPr>
          <a:xfrm>
            <a:off x="160999" y="479424"/>
            <a:ext cx="8844855" cy="33932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4.2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点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和圆、直线和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圆的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位置关系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24.2.2 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直线和圆的位置关系</a:t>
            </a:r>
            <a:endParaRPr lang="en-US" altLang="zh-C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</p:txBody>
      </p: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7525757" y="3804890"/>
            <a:ext cx="1639887" cy="417513"/>
            <a:chOff x="149639" y="497986"/>
            <a:chExt cx="1639993" cy="41687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52" y="536028"/>
              <a:ext cx="1628880" cy="378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149639" y="497986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>
                  <a:solidFill>
                    <a:schemeClr val="bg1"/>
                  </a:solidFill>
                  <a:hlinkClick r:id="rId5" action="ppaction://hlinksldjump"/>
                </a:rPr>
                <a:t>第一课时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11"/>
          <p:cNvGrpSpPr>
            <a:grpSpLocks/>
          </p:cNvGrpSpPr>
          <p:nvPr/>
        </p:nvGrpSpPr>
        <p:grpSpPr bwMode="auto">
          <a:xfrm>
            <a:off x="7535282" y="4331940"/>
            <a:ext cx="1630362" cy="400050"/>
            <a:chOff x="321077" y="536227"/>
            <a:chExt cx="1629583" cy="40011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>
                  <a:solidFill>
                    <a:schemeClr val="bg1"/>
                  </a:solidFill>
                  <a:hlinkClick r:id="rId6" action="ppaction://hlinksldjump"/>
                </a:rPr>
                <a:t>第二课时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1"/>
          <p:cNvGrpSpPr>
            <a:grpSpLocks/>
          </p:cNvGrpSpPr>
          <p:nvPr/>
        </p:nvGrpSpPr>
        <p:grpSpPr bwMode="auto">
          <a:xfrm>
            <a:off x="7539072" y="4772555"/>
            <a:ext cx="1630362" cy="400050"/>
            <a:chOff x="321077" y="536227"/>
            <a:chExt cx="1629583" cy="40011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 smtClean="0">
                  <a:solidFill>
                    <a:schemeClr val="bg1"/>
                  </a:solidFill>
                  <a:hlinkClick r:id="rId7" action="ppaction://hlinksldjump"/>
                </a:rPr>
                <a:t>第三课时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-108520" y="-20538"/>
            <a:ext cx="3261360" cy="3670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strike="noStrike" noProof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人教版 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数学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九</a:t>
            </a:r>
            <a:r>
              <a:rPr lang="zh-CN" altLang="en-US" sz="2000" b="1" strike="noStrike" noProof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FZXingKai-S04" panose="02010600030101010101"/>
                <a:sym typeface="+mn-ea"/>
              </a:rPr>
              <a:t>年级 上册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FZXingKai-S04" panose="02010600030101010101"/>
              <a:sym typeface="+mn-ea"/>
            </a:endParaRPr>
          </a:p>
        </p:txBody>
      </p:sp>
      <p:pic>
        <p:nvPicPr>
          <p:cNvPr id="19" name="Picture 2" descr="C:\Users\Administrator\Desktop\初中七彩课堂图标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19583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815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85"/>
          <p:cNvSpPr txBox="1"/>
          <p:nvPr/>
        </p:nvSpPr>
        <p:spPr>
          <a:xfrm>
            <a:off x="552450" y="931233"/>
            <a:ext cx="8208778" cy="353943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b="1" noProof="1">
                <a:solidFill>
                  <a:prstClr val="black"/>
                </a:solidFill>
                <a:ea typeface="宋体" pitchFamily="2" charset="-122"/>
              </a:rPr>
              <a:t>直线和圆有唯一的公共点（即直线和圆相切）时，这条直线叫做</a:t>
            </a:r>
            <a:r>
              <a:rPr lang="zh-CN" altLang="en-US" sz="2800" b="1" noProof="1">
                <a:solidFill>
                  <a:srgbClr val="FF0000"/>
                </a:solidFill>
                <a:ea typeface="宋体" pitchFamily="2" charset="-122"/>
              </a:rPr>
              <a:t>圆的切线（如图直线</a:t>
            </a:r>
            <a:r>
              <a:rPr lang="en-US" altLang="zh-CN" sz="2800" b="1" i="1" noProof="1">
                <a:solidFill>
                  <a:srgbClr val="FF0000"/>
                </a:solidFill>
                <a:ea typeface="宋体" pitchFamily="2" charset="-122"/>
              </a:rPr>
              <a:t>l</a:t>
            </a:r>
            <a:r>
              <a:rPr lang="zh-CN" altLang="en-US" sz="2800" b="1" noProof="1">
                <a:solidFill>
                  <a:srgbClr val="FF0000"/>
                </a:solidFill>
                <a:ea typeface="宋体" pitchFamily="2" charset="-122"/>
              </a:rPr>
              <a:t>）</a:t>
            </a:r>
            <a:r>
              <a:rPr lang="zh-CN" altLang="en-US" sz="2800" b="1" noProof="1">
                <a:solidFill>
                  <a:prstClr val="black"/>
                </a:solidFill>
                <a:ea typeface="宋体" pitchFamily="2" charset="-122"/>
              </a:rPr>
              <a:t>，这个唯一的公共点叫做</a:t>
            </a:r>
            <a:r>
              <a:rPr lang="zh-CN" altLang="en-US" sz="2800" b="1" noProof="1">
                <a:solidFill>
                  <a:srgbClr val="FF0000"/>
                </a:solidFill>
                <a:ea typeface="宋体" pitchFamily="2" charset="-122"/>
              </a:rPr>
              <a:t>切点（如图点</a:t>
            </a:r>
            <a:r>
              <a:rPr lang="en-US" altLang="zh-CN" sz="2800" b="1" i="1" noProof="1">
                <a:solidFill>
                  <a:srgbClr val="FF0000"/>
                </a:solidFill>
                <a:ea typeface="宋体" pitchFamily="2" charset="-122"/>
              </a:rPr>
              <a:t>A</a:t>
            </a:r>
            <a:r>
              <a:rPr lang="zh-CN" altLang="en-US" sz="2800" b="1" noProof="1">
                <a:solidFill>
                  <a:srgbClr val="FF0000"/>
                </a:solidFill>
                <a:ea typeface="宋体" pitchFamily="2" charset="-122"/>
              </a:rPr>
              <a:t>）</a:t>
            </a:r>
            <a:r>
              <a:rPr lang="en-US" altLang="zh-CN" sz="2800" b="1" noProof="1">
                <a:solidFill>
                  <a:prstClr val="black"/>
                </a:solidFill>
                <a:ea typeface="宋体" pitchFamily="2" charset="-122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2800" b="1" noProof="1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2" name="组合 84"/>
          <p:cNvGrpSpPr>
            <a:grpSpLocks/>
          </p:cNvGrpSpPr>
          <p:nvPr/>
        </p:nvGrpSpPr>
        <p:grpSpPr bwMode="auto">
          <a:xfrm>
            <a:off x="6612033" y="2998602"/>
            <a:ext cx="1779587" cy="1225550"/>
            <a:chOff x="5651965" y="4581626"/>
            <a:chExt cx="2373313" cy="1631950"/>
          </a:xfrm>
        </p:grpSpPr>
        <p:grpSp>
          <p:nvGrpSpPr>
            <p:cNvPr id="59395" name="组合 71"/>
            <p:cNvGrpSpPr>
              <a:grpSpLocks/>
            </p:cNvGrpSpPr>
            <p:nvPr/>
          </p:nvGrpSpPr>
          <p:grpSpPr bwMode="auto">
            <a:xfrm>
              <a:off x="5651965" y="4581626"/>
              <a:ext cx="2373313" cy="1631950"/>
              <a:chOff x="5651965" y="4581626"/>
              <a:chExt cx="2373313" cy="1631950"/>
            </a:xfrm>
          </p:grpSpPr>
          <p:grpSp>
            <p:nvGrpSpPr>
              <p:cNvPr id="59396" name="Group 62"/>
              <p:cNvGrpSpPr>
                <a:grpSpLocks/>
              </p:cNvGrpSpPr>
              <p:nvPr/>
            </p:nvGrpSpPr>
            <p:grpSpPr bwMode="auto">
              <a:xfrm>
                <a:off x="5651965" y="4581626"/>
                <a:ext cx="2373313" cy="1631950"/>
                <a:chOff x="2863" y="2058"/>
                <a:chExt cx="1495" cy="1028"/>
              </a:xfrm>
            </p:grpSpPr>
            <p:sp>
              <p:nvSpPr>
                <p:cNvPr id="59397" name="Oval 51"/>
                <p:cNvSpPr>
                  <a:spLocks noChangeArrowheads="1"/>
                </p:cNvSpPr>
                <p:nvPr/>
              </p:nvSpPr>
              <p:spPr bwMode="auto">
                <a:xfrm>
                  <a:off x="3107" y="2058"/>
                  <a:ext cx="799" cy="76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9398" name="Line 52"/>
                <p:cNvSpPr>
                  <a:spLocks noChangeShapeType="1"/>
                </p:cNvSpPr>
                <p:nvPr/>
              </p:nvSpPr>
              <p:spPr bwMode="auto">
                <a:xfrm>
                  <a:off x="2863" y="2818"/>
                  <a:ext cx="1270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939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454" y="2738"/>
                  <a:ext cx="303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  <a:ea typeface="楷体_GB2312" pitchFamily="49" charset="-122"/>
                    </a:rPr>
                    <a:t>A</a:t>
                  </a:r>
                </a:p>
              </p:txBody>
            </p:sp>
            <p:sp>
              <p:nvSpPr>
                <p:cNvPr id="594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142" y="2647"/>
                  <a:ext cx="216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srgbClr val="000099"/>
                      </a:solidFill>
                      <a:latin typeface="Times New Roman" pitchFamily="18" charset="0"/>
                      <a:ea typeface="楷体_GB2312" pitchFamily="49" charset="-122"/>
                    </a:rPr>
                    <a:t>l</a:t>
                  </a:r>
                </a:p>
              </p:txBody>
            </p:sp>
            <p:sp>
              <p:nvSpPr>
                <p:cNvPr id="59401" name="Line 57"/>
                <p:cNvSpPr>
                  <a:spLocks noChangeShapeType="1"/>
                </p:cNvSpPr>
                <p:nvPr/>
              </p:nvSpPr>
              <p:spPr bwMode="auto">
                <a:xfrm>
                  <a:off x="3515" y="2466"/>
                  <a:ext cx="0" cy="3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940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464" y="2239"/>
                  <a:ext cx="227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 dirty="0">
                      <a:solidFill>
                        <a:prstClr val="black"/>
                      </a:solidFill>
                      <a:latin typeface="Times New Roman" pitchFamily="18" charset="0"/>
                      <a:ea typeface="楷体_GB2312" pitchFamily="49" charset="-122"/>
                    </a:rPr>
                    <a:t>O</a:t>
                  </a:r>
                </a:p>
              </p:txBody>
            </p:sp>
          </p:grpSp>
          <p:sp>
            <p:nvSpPr>
              <p:cNvPr id="59403" name="Oval 30"/>
              <p:cNvSpPr>
                <a:spLocks noChangeArrowheads="1"/>
              </p:cNvSpPr>
              <p:nvPr/>
            </p:nvSpPr>
            <p:spPr bwMode="auto">
              <a:xfrm>
                <a:off x="6632614" y="5147330"/>
                <a:ext cx="101541" cy="9717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9404" name="Oval 30"/>
              <p:cNvSpPr>
                <a:spLocks noChangeArrowheads="1"/>
              </p:cNvSpPr>
              <p:nvPr/>
            </p:nvSpPr>
            <p:spPr bwMode="auto">
              <a:xfrm>
                <a:off x="6642476" y="5744581"/>
                <a:ext cx="101541" cy="9717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59405" name="组合 75"/>
            <p:cNvGrpSpPr>
              <a:grpSpLocks/>
            </p:cNvGrpSpPr>
            <p:nvPr/>
          </p:nvGrpSpPr>
          <p:grpSpPr bwMode="auto">
            <a:xfrm>
              <a:off x="6660232" y="5643383"/>
              <a:ext cx="142875" cy="153987"/>
              <a:chOff x="4062413" y="3981450"/>
              <a:chExt cx="142875" cy="153987"/>
            </a:xfrm>
          </p:grpSpPr>
          <p:sp>
            <p:nvSpPr>
              <p:cNvPr id="59406" name="Line 24"/>
              <p:cNvSpPr>
                <a:spLocks noChangeShapeType="1"/>
              </p:cNvSpPr>
              <p:nvPr/>
            </p:nvSpPr>
            <p:spPr bwMode="auto">
              <a:xfrm>
                <a:off x="4062413" y="3990975"/>
                <a:ext cx="1428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9407" name="Line 25"/>
              <p:cNvSpPr>
                <a:spLocks noChangeShapeType="1"/>
              </p:cNvSpPr>
              <p:nvPr/>
            </p:nvSpPr>
            <p:spPr bwMode="auto">
              <a:xfrm>
                <a:off x="4205288" y="3981450"/>
                <a:ext cx="0" cy="1539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1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1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617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47"/>
          <p:cNvSpPr txBox="1">
            <a:spLocks noChangeArrowheads="1"/>
          </p:cNvSpPr>
          <p:nvPr/>
        </p:nvSpPr>
        <p:spPr bwMode="auto">
          <a:xfrm>
            <a:off x="749696" y="2980730"/>
            <a:ext cx="6567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）若∠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BIC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=100 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，则∠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 </a:t>
            </a:r>
            <a:r>
              <a:rPr lang="en-US" altLang="zh-CN" sz="24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度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49696" y="2318872"/>
            <a:ext cx="545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）若∠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=80 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，则∠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BIC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= </a:t>
            </a:r>
            <a:r>
              <a:rPr lang="en-US" altLang="zh-CN" sz="24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度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014555" y="2350650"/>
            <a:ext cx="118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/>
                <a:ea typeface="楷体" pitchFamily="49" charset="-122"/>
              </a:rPr>
              <a:t>130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187177" y="2904282"/>
            <a:ext cx="101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/>
                <a:ea typeface="楷体" pitchFamily="49" charset="-122"/>
              </a:rPr>
              <a:t>20</a:t>
            </a:r>
          </a:p>
        </p:txBody>
      </p:sp>
      <p:sp>
        <p:nvSpPr>
          <p:cNvPr id="75781" name="Text Box 14"/>
          <p:cNvSpPr txBox="1">
            <a:spLocks noChangeArrowheads="1"/>
          </p:cNvSpPr>
          <p:nvPr/>
        </p:nvSpPr>
        <p:spPr bwMode="auto">
          <a:xfrm>
            <a:off x="775162" y="1176633"/>
            <a:ext cx="77951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3.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如图，在△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中，点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是内心，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）若∠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=50°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=70°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BIC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=_____.</a:t>
            </a:r>
            <a:endParaRPr lang="zh-CN" altLang="en-US" sz="24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grpSp>
        <p:nvGrpSpPr>
          <p:cNvPr id="75782" name="Group 15"/>
          <p:cNvGrpSpPr>
            <a:grpSpLocks/>
          </p:cNvGrpSpPr>
          <p:nvPr/>
        </p:nvGrpSpPr>
        <p:grpSpPr bwMode="auto">
          <a:xfrm>
            <a:off x="7007307" y="2014111"/>
            <a:ext cx="1885950" cy="1622794"/>
            <a:chOff x="3744" y="528"/>
            <a:chExt cx="1824" cy="1548"/>
          </a:xfrm>
        </p:grpSpPr>
        <p:grpSp>
          <p:nvGrpSpPr>
            <p:cNvPr id="75783" name="Group 16"/>
            <p:cNvGrpSpPr>
              <a:grpSpLocks/>
            </p:cNvGrpSpPr>
            <p:nvPr/>
          </p:nvGrpSpPr>
          <p:grpSpPr bwMode="auto">
            <a:xfrm>
              <a:off x="3744" y="528"/>
              <a:ext cx="1824" cy="1548"/>
              <a:chOff x="3744" y="528"/>
              <a:chExt cx="1824" cy="1548"/>
            </a:xfrm>
          </p:grpSpPr>
          <p:sp>
            <p:nvSpPr>
              <p:cNvPr id="75784" name="Line 17"/>
              <p:cNvSpPr>
                <a:spLocks noChangeShapeType="1"/>
              </p:cNvSpPr>
              <p:nvPr/>
            </p:nvSpPr>
            <p:spPr bwMode="auto">
              <a:xfrm flipH="1">
                <a:off x="3936" y="768"/>
                <a:ext cx="960" cy="10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5785" name="Line 18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5786" name="Line 19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432" cy="10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5787" name="Line 20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816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5788" name="Line 21"/>
              <p:cNvSpPr>
                <a:spLocks noChangeShapeType="1"/>
              </p:cNvSpPr>
              <p:nvPr/>
            </p:nvSpPr>
            <p:spPr bwMode="auto">
              <a:xfrm>
                <a:off x="4752" y="1440"/>
                <a:ext cx="576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5789" name="Text Box 22"/>
              <p:cNvSpPr txBox="1">
                <a:spLocks noChangeArrowheads="1"/>
              </p:cNvSpPr>
              <p:nvPr/>
            </p:nvSpPr>
            <p:spPr bwMode="auto">
              <a:xfrm>
                <a:off x="4752" y="528"/>
                <a:ext cx="240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dirty="0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A</a:t>
                </a:r>
              </a:p>
            </p:txBody>
          </p:sp>
          <p:sp>
            <p:nvSpPr>
              <p:cNvPr id="75790" name="Text Box 23"/>
              <p:cNvSpPr txBox="1">
                <a:spLocks noChangeArrowheads="1"/>
              </p:cNvSpPr>
              <p:nvPr/>
            </p:nvSpPr>
            <p:spPr bwMode="auto">
              <a:xfrm>
                <a:off x="3744" y="1728"/>
                <a:ext cx="240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dirty="0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75791" name="Text Box 2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40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dirty="0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C</a:t>
                </a:r>
              </a:p>
            </p:txBody>
          </p:sp>
        </p:grpSp>
        <p:sp>
          <p:nvSpPr>
            <p:cNvPr id="75792" name="Text Box 25"/>
            <p:cNvSpPr txBox="1">
              <a:spLocks noChangeArrowheads="1"/>
            </p:cNvSpPr>
            <p:nvPr/>
          </p:nvSpPr>
          <p:spPr bwMode="auto">
            <a:xfrm>
              <a:off x="4656" y="1152"/>
              <a:ext cx="24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I</a:t>
              </a:r>
            </a:p>
          </p:txBody>
        </p:sp>
      </p:grpSp>
      <p:sp>
        <p:nvSpPr>
          <p:cNvPr id="75793" name="Text Box 48"/>
          <p:cNvSpPr txBox="1">
            <a:spLocks noChangeArrowheads="1"/>
          </p:cNvSpPr>
          <p:nvPr/>
        </p:nvSpPr>
        <p:spPr bwMode="auto">
          <a:xfrm>
            <a:off x="754100" y="3645620"/>
            <a:ext cx="7891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）试探索：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BIC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之间存在怎样的数量关系？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72729" name="文本框 72728"/>
          <p:cNvSpPr txBox="1">
            <a:spLocks noChangeArrowheads="1"/>
          </p:cNvSpPr>
          <p:nvPr/>
        </p:nvSpPr>
        <p:spPr bwMode="auto">
          <a:xfrm>
            <a:off x="7137389" y="1669808"/>
            <a:ext cx="905760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/>
                <a:ea typeface="楷体" pitchFamily="49" charset="-122"/>
              </a:rPr>
              <a:t>120°</a:t>
            </a:r>
          </a:p>
        </p:txBody>
      </p:sp>
      <p:graphicFrame>
        <p:nvGraphicFramePr>
          <p:cNvPr id="19" name="对象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34846"/>
              </p:ext>
            </p:extLst>
          </p:nvPr>
        </p:nvGraphicFramePr>
        <p:xfrm>
          <a:off x="4322246" y="3961514"/>
          <a:ext cx="25495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r:id="rId3" imgW="1257120" imgH="393480" progId="Equation.DSMT4">
                  <p:embed/>
                </p:oleObj>
              </mc:Choice>
              <mc:Fallback>
                <p:oleObj r:id="rId3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246" y="3961514"/>
                        <a:ext cx="25495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23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" name="组合 1"/>
          <p:cNvGrpSpPr>
            <a:grpSpLocks noChangeAspect="1"/>
          </p:cNvGrpSpPr>
          <p:nvPr/>
        </p:nvGrpSpPr>
        <p:grpSpPr>
          <a:xfrm>
            <a:off x="3351386" y="580157"/>
            <a:ext cx="2411412" cy="450850"/>
            <a:chOff x="3564387" y="597378"/>
            <a:chExt cx="2247990" cy="419195"/>
          </a:xfrm>
        </p:grpSpPr>
        <p:sp>
          <p:nvSpPr>
            <p:cNvPr id="25" name="缺角矩形 24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缺角矩形 25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缺角矩形 26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缺角矩形 27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缺角矩形 28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15"/>
          <p:cNvSpPr txBox="1"/>
          <p:nvPr/>
        </p:nvSpPr>
        <p:spPr>
          <a:xfrm>
            <a:off x="3316461" y="537294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211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7272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44" y="1863266"/>
            <a:ext cx="2129028" cy="1909572"/>
          </a:xfrm>
          <a:prstGeom prst="rect">
            <a:avLst/>
          </a:prstGeom>
        </p:spPr>
      </p:pic>
      <p:sp>
        <p:nvSpPr>
          <p:cNvPr id="12290" name="文本框 12289"/>
          <p:cNvSpPr txBox="1">
            <a:spLocks noChangeArrowheads="1"/>
          </p:cNvSpPr>
          <p:nvPr/>
        </p:nvSpPr>
        <p:spPr bwMode="auto">
          <a:xfrm>
            <a:off x="548687" y="1011581"/>
            <a:ext cx="8325292" cy="142192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如图所示，已知在△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中，∠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90°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上一点，以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为圆心，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OB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为半径的圆与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交于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E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AC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相切于点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.求证：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DE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OC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84695" y="2311400"/>
            <a:ext cx="704490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OD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∵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AC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切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⊙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于点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D，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∴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OD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⊥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AC，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∠ODC=∠B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=90°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在Rt△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OCD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和Rt△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OCB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中，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OD＝OB ，OC＝OC  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∴Rt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△ODC≌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Rt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△OBC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（HL），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∠DOC=∠BOC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OD=OE，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∠ODE=∠OED，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∠DOB=∠ODE+∠OED，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H="1" flipV="1">
            <a:off x="7563958" y="2787650"/>
            <a:ext cx="282575" cy="3778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53364" y="4644869"/>
            <a:ext cx="433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∴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∠BOC=∠OED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，∴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DE∥OC．</a:t>
            </a:r>
          </a:p>
        </p:txBody>
      </p:sp>
      <p:cxnSp>
        <p:nvCxnSpPr>
          <p:cNvPr id="8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10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" name="组合 1"/>
          <p:cNvGrpSpPr>
            <a:grpSpLocks noChangeAspect="1"/>
          </p:cNvGrpSpPr>
          <p:nvPr/>
        </p:nvGrpSpPr>
        <p:grpSpPr>
          <a:xfrm>
            <a:off x="3423394" y="580475"/>
            <a:ext cx="2411412" cy="450850"/>
            <a:chOff x="3564387" y="597378"/>
            <a:chExt cx="2247990" cy="419195"/>
          </a:xfrm>
        </p:grpSpPr>
        <p:sp>
          <p:nvSpPr>
            <p:cNvPr id="12" name="缺角矩形 11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缺角矩形 12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缺角矩形 13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缺角矩形 14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缺角矩形 15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3388469" y="537612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rPr>
              <a:t>能力提升题</a:t>
            </a:r>
            <a:endParaRPr lang="en-US" altLang="zh-CN" sz="2800" b="1" dirty="0">
              <a:solidFill>
                <a:prstClr val="white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24456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09" y="1635646"/>
            <a:ext cx="2247339" cy="2373433"/>
          </a:xfrm>
          <a:prstGeom prst="rect">
            <a:avLst/>
          </a:prstGeom>
        </p:spPr>
      </p:pic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552451" y="997871"/>
            <a:ext cx="800952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如图，△</a:t>
            </a:r>
            <a:r>
              <a:rPr lang="zh-CN" altLang="en-US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中，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是内心，∠</a:t>
            </a:r>
            <a:r>
              <a:rPr lang="zh-CN" altLang="en-US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的平分线和△</a:t>
            </a:r>
            <a:r>
              <a:rPr lang="zh-CN" altLang="en-US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的外接圆相交于点</a:t>
            </a:r>
            <a:r>
              <a:rPr lang="zh-CN" altLang="en-US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.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求证：</a:t>
            </a:r>
            <a:r>
              <a:rPr lang="zh-CN" altLang="en-US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D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＝</a:t>
            </a:r>
            <a:r>
              <a:rPr lang="zh-CN" altLang="en-US" sz="2400" b="1" i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DB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  <a:sym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400" b="1" dirty="0">
              <a:solidFill>
                <a:prstClr val="black"/>
              </a:solidFill>
              <a:ea typeface="楷体" pitchFamily="49" charset="-122"/>
              <a:sym typeface="Arial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04887" y="2096512"/>
            <a:ext cx="6132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证明：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连接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BI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.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∵</a:t>
            </a:r>
            <a:r>
              <a:rPr lang="en-US" altLang="zh-CN" sz="2000" b="1" i="1" dirty="0" err="1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I</a:t>
            </a:r>
            <a:r>
              <a:rPr lang="en-US" altLang="zh-CN" sz="2000" b="1" dirty="0" err="1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是△</a:t>
            </a:r>
            <a:r>
              <a:rPr lang="en-US" altLang="zh-CN" sz="2000" b="1" i="1" dirty="0" err="1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ABC</a:t>
            </a:r>
            <a:r>
              <a:rPr lang="en-US" altLang="zh-CN" sz="2000" b="1" dirty="0" err="1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的内心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，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∴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∠BAD=∠CAD，∠ABI=∠CBI，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∵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∠CBD=∠CAD，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∴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∠BAD=∠CBD，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∵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∠BID=∠BAD+∠ABI</a:t>
            </a:r>
            <a:r>
              <a:rPr lang="zh-CN" altLang="en-US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，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∠IBD=∠CBI+∠CBD，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∴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∠BID=∠IBD，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∴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  <a:sym typeface="Arial" pitchFamily="34" charset="0"/>
              </a:rPr>
              <a:t>BD=ID．</a:t>
            </a: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V="1">
            <a:off x="6707188" y="2879725"/>
            <a:ext cx="860425" cy="412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1"/>
          <p:cNvGrpSpPr>
            <a:grpSpLocks noChangeAspect="1"/>
          </p:cNvGrpSpPr>
          <p:nvPr/>
        </p:nvGrpSpPr>
        <p:grpSpPr>
          <a:xfrm>
            <a:off x="3382789" y="580475"/>
            <a:ext cx="2411412" cy="450850"/>
            <a:chOff x="3564387" y="597378"/>
            <a:chExt cx="2247990" cy="419195"/>
          </a:xfrm>
        </p:grpSpPr>
        <p:sp>
          <p:nvSpPr>
            <p:cNvPr id="10" name="缺角矩形 9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缺角矩形 10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缺角矩形 11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缺角矩形 12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缺角矩形 13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347864" y="537612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rPr>
              <a:t>拓广探索题</a:t>
            </a:r>
            <a:endParaRPr lang="en-US" altLang="zh-CN" sz="2800" b="1" dirty="0">
              <a:solidFill>
                <a:prstClr val="white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6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575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828800" y="681038"/>
            <a:ext cx="1144607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切线长</a:t>
            </a:r>
          </a:p>
        </p:txBody>
      </p: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1828800" y="1492250"/>
            <a:ext cx="1119188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切线长定理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3275013" y="1436688"/>
            <a:ext cx="701675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作用</a:t>
            </a:r>
          </a:p>
        </p:txBody>
      </p:sp>
      <p:sp>
        <p:nvSpPr>
          <p:cNvPr id="2063" name="TextBox 20"/>
          <p:cNvSpPr txBox="1">
            <a:spLocks noChangeArrowheads="1"/>
          </p:cNvSpPr>
          <p:nvPr/>
        </p:nvSpPr>
        <p:spPr bwMode="auto">
          <a:xfrm>
            <a:off x="4572000" y="735013"/>
            <a:ext cx="1800493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图形的轴对称性</a:t>
            </a:r>
          </a:p>
        </p:txBody>
      </p:sp>
      <p:sp>
        <p:nvSpPr>
          <p:cNvPr id="2064" name="TextBox 21"/>
          <p:cNvSpPr txBox="1">
            <a:spLocks noChangeArrowheads="1"/>
          </p:cNvSpPr>
          <p:nvPr/>
        </p:nvSpPr>
        <p:spPr bwMode="auto">
          <a:xfrm>
            <a:off x="3275013" y="735013"/>
            <a:ext cx="701675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原理</a:t>
            </a:r>
          </a:p>
        </p:txBody>
      </p:sp>
      <p:sp>
        <p:nvSpPr>
          <p:cNvPr id="2065" name="TextBox 22"/>
          <p:cNvSpPr txBox="1">
            <a:spLocks noChangeArrowheads="1"/>
          </p:cNvSpPr>
          <p:nvPr/>
        </p:nvSpPr>
        <p:spPr bwMode="auto">
          <a:xfrm>
            <a:off x="4559300" y="1378025"/>
            <a:ext cx="3413051" cy="4428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提供了证线段和角相等的新方法</a:t>
            </a:r>
          </a:p>
        </p:txBody>
      </p:sp>
      <p:sp>
        <p:nvSpPr>
          <p:cNvPr id="2066" name="TextBox 23"/>
          <p:cNvSpPr txBox="1">
            <a:spLocks noChangeArrowheads="1"/>
          </p:cNvSpPr>
          <p:nvPr/>
        </p:nvSpPr>
        <p:spPr bwMode="auto">
          <a:xfrm>
            <a:off x="3330575" y="2332038"/>
            <a:ext cx="754063" cy="320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5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辅助线</a:t>
            </a:r>
          </a:p>
        </p:txBody>
      </p:sp>
      <p:sp>
        <p:nvSpPr>
          <p:cNvPr id="2067" name="TextBox 27"/>
          <p:cNvSpPr txBox="1">
            <a:spLocks noChangeArrowheads="1"/>
          </p:cNvSpPr>
          <p:nvPr/>
        </p:nvSpPr>
        <p:spPr bwMode="auto">
          <a:xfrm>
            <a:off x="4572000" y="1925774"/>
            <a:ext cx="3763926" cy="13388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itchFamily="2" charset="-122"/>
              <a:buAutoNum type="circleNumDbPlain"/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分别连接圆心和切点；</a:t>
            </a:r>
            <a:endParaRPr lang="en-US" altLang="zh-CN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itchFamily="2" charset="-122"/>
              <a:buAutoNum type="circleNumDbPlain"/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连接两切点；</a:t>
            </a:r>
            <a:endParaRPr lang="en-US" altLang="zh-CN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itchFamily="2" charset="-122"/>
              <a:buAutoNum type="circleNumDbPlain"/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连接圆心和圆外一点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2068" name="TextBox 29"/>
          <p:cNvSpPr txBox="1">
            <a:spLocks noChangeArrowheads="1"/>
          </p:cNvSpPr>
          <p:nvPr/>
        </p:nvSpPr>
        <p:spPr bwMode="auto">
          <a:xfrm>
            <a:off x="1828800" y="3489325"/>
            <a:ext cx="1063625" cy="6463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三角形内切圆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572000" y="3916660"/>
            <a:ext cx="3891516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运用切线长定理，将相等线段转化集中到某条边上，从而建立方程</a:t>
            </a:r>
            <a:r>
              <a:rPr lang="en-US" altLang="zh-CN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3221038" y="3275013"/>
            <a:ext cx="1098550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有关概念</a:t>
            </a:r>
          </a:p>
        </p:txBody>
      </p:sp>
      <p:sp>
        <p:nvSpPr>
          <p:cNvPr id="2071" name="TextBox 33"/>
          <p:cNvSpPr txBox="1">
            <a:spLocks noChangeArrowheads="1"/>
          </p:cNvSpPr>
          <p:nvPr/>
        </p:nvSpPr>
        <p:spPr bwMode="auto">
          <a:xfrm>
            <a:off x="4679950" y="3306763"/>
            <a:ext cx="1800493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内心概念及性质</a:t>
            </a:r>
          </a:p>
        </p:txBody>
      </p:sp>
      <p:sp>
        <p:nvSpPr>
          <p:cNvPr id="2072" name="TextBox 34"/>
          <p:cNvSpPr txBox="1">
            <a:spLocks noChangeArrowheads="1"/>
          </p:cNvSpPr>
          <p:nvPr/>
        </p:nvSpPr>
        <p:spPr bwMode="auto">
          <a:xfrm>
            <a:off x="3330575" y="4194175"/>
            <a:ext cx="704850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应用</a:t>
            </a:r>
          </a:p>
        </p:txBody>
      </p:sp>
      <p:sp>
        <p:nvSpPr>
          <p:cNvPr id="2074" name="下箭头 38"/>
          <p:cNvSpPr>
            <a:spLocks noChangeArrowheads="1"/>
          </p:cNvSpPr>
          <p:nvPr/>
        </p:nvSpPr>
        <p:spPr bwMode="auto">
          <a:xfrm>
            <a:off x="2260379" y="1124726"/>
            <a:ext cx="161925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85000"/>
              <a:lumOff val="1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" name="下箭头 38"/>
          <p:cNvSpPr>
            <a:spLocks noChangeArrowheads="1"/>
          </p:cNvSpPr>
          <p:nvPr/>
        </p:nvSpPr>
        <p:spPr bwMode="auto">
          <a:xfrm>
            <a:off x="2307431" y="2332038"/>
            <a:ext cx="161925" cy="9747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85000"/>
              <a:lumOff val="1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4" name="左大括号 33"/>
          <p:cNvSpPr>
            <a:spLocks/>
          </p:cNvSpPr>
          <p:nvPr/>
        </p:nvSpPr>
        <p:spPr bwMode="auto">
          <a:xfrm>
            <a:off x="3059113" y="896938"/>
            <a:ext cx="223837" cy="1663700"/>
          </a:xfrm>
          <a:prstGeom prst="leftBrace">
            <a:avLst>
              <a:gd name="adj1" fmla="val 7846"/>
              <a:gd name="adj2" fmla="val 50000"/>
            </a:avLst>
          </a:prstGeom>
          <a:noFill/>
          <a:ln w="254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左大括号 34"/>
          <p:cNvSpPr>
            <a:spLocks/>
          </p:cNvSpPr>
          <p:nvPr/>
        </p:nvSpPr>
        <p:spPr bwMode="auto">
          <a:xfrm>
            <a:off x="3059113" y="3217863"/>
            <a:ext cx="169862" cy="1298575"/>
          </a:xfrm>
          <a:prstGeom prst="leftBrace">
            <a:avLst>
              <a:gd name="adj1" fmla="val 7822"/>
              <a:gd name="adj2" fmla="val 50000"/>
            </a:avLst>
          </a:prstGeom>
          <a:noFill/>
          <a:ln w="254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右箭头 35"/>
          <p:cNvSpPr/>
          <p:nvPr/>
        </p:nvSpPr>
        <p:spPr bwMode="auto">
          <a:xfrm>
            <a:off x="4030663" y="842963"/>
            <a:ext cx="377825" cy="107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7" name="右箭头 36"/>
          <p:cNvSpPr/>
          <p:nvPr/>
        </p:nvSpPr>
        <p:spPr bwMode="auto">
          <a:xfrm>
            <a:off x="4086225" y="1544638"/>
            <a:ext cx="377825" cy="10953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8" name="右箭头 37"/>
          <p:cNvSpPr/>
          <p:nvPr/>
        </p:nvSpPr>
        <p:spPr bwMode="auto">
          <a:xfrm>
            <a:off x="4140200" y="2463800"/>
            <a:ext cx="377825" cy="107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0" name="右箭头 39"/>
          <p:cNvSpPr/>
          <p:nvPr/>
        </p:nvSpPr>
        <p:spPr bwMode="auto">
          <a:xfrm>
            <a:off x="4410075" y="3381375"/>
            <a:ext cx="215900" cy="16192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1" name="右箭头 40"/>
          <p:cNvSpPr/>
          <p:nvPr/>
        </p:nvSpPr>
        <p:spPr bwMode="auto">
          <a:xfrm>
            <a:off x="4303713" y="4283075"/>
            <a:ext cx="215900" cy="16192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27" name="直线连接符 16"/>
          <p:cNvCxnSpPr/>
          <p:nvPr/>
        </p:nvCxnSpPr>
        <p:spPr>
          <a:xfrm>
            <a:off x="12700" y="41910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17"/>
          <p:cNvSpPr txBox="1"/>
          <p:nvPr/>
        </p:nvSpPr>
        <p:spPr>
          <a:xfrm>
            <a:off x="552450" y="-20538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课堂小结</a:t>
            </a:r>
          </a:p>
        </p:txBody>
      </p: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51470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3086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ldLvl="0" animBg="1"/>
      <p:bldP spid="2061" grpId="0" bldLvl="0" animBg="1"/>
      <p:bldP spid="2062" grpId="0" bldLvl="0" animBg="1"/>
      <p:bldP spid="2063" grpId="0" bldLvl="0" animBg="1"/>
      <p:bldP spid="2064" grpId="0" bldLvl="0" animBg="1"/>
      <p:bldP spid="2065" grpId="0" bldLvl="0" animBg="1"/>
      <p:bldP spid="2066" grpId="0" bldLvl="0" animBg="1"/>
      <p:bldP spid="2067" grpId="0" bldLvl="0" animBg="1"/>
      <p:bldP spid="2068" grpId="0" bldLvl="0" animBg="1"/>
      <p:bldP spid="32" grpId="0" bldLvl="0" animBg="1"/>
      <p:bldP spid="2070" grpId="0" bldLvl="0" animBg="1"/>
      <p:bldP spid="2071" grpId="0" bldLvl="0" animBg="1"/>
      <p:bldP spid="2072" grpId="0" bldLvl="0" animBg="1"/>
      <p:bldP spid="2074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0" grpId="0" bldLvl="0" animBg="1"/>
      <p:bldP spid="41" grpId="0" bldLvl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6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140" name="文本框 7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课后作业</a:t>
            </a:r>
          </a:p>
        </p:txBody>
      </p:sp>
      <p:sp>
        <p:nvSpPr>
          <p:cNvPr id="11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>
            <p:custDataLst>
              <p:tags r:id="rId1"/>
            </p:custDataLst>
          </p:nvPr>
        </p:nvSpPr>
        <p:spPr bwMode="auto">
          <a:xfrm rot="16200000">
            <a:off x="1411753" y="1006007"/>
            <a:ext cx="3283208" cy="3057488"/>
          </a:xfrm>
          <a:prstGeom prst="triangle">
            <a:avLst/>
          </a:pr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sz="1350">
              <a:solidFill>
                <a:prstClr val="black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 bwMode="auto">
          <a:xfrm>
            <a:off x="1524490" y="1662649"/>
            <a:ext cx="1744204" cy="1744205"/>
          </a:xfrm>
          <a:prstGeom prst="ellipse">
            <a:avLst/>
          </a:prstGeom>
          <a:solidFill>
            <a:srgbClr val="4276AA"/>
          </a:solidFill>
          <a:ln w="9525">
            <a:noFill/>
            <a:round/>
          </a:ln>
        </p:spPr>
        <p:txBody>
          <a:bodyPr vert="horz" wrap="square" lIns="67500" tIns="67500" rIns="67500" bIns="67500" anchor="ctr" anchorCtr="1" compatLnSpc="1">
            <a:norm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4573961" y="1809730"/>
            <a:ext cx="101088" cy="531880"/>
          </a:xfrm>
          <a:prstGeom prst="round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sz="135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4573961" y="2743716"/>
            <a:ext cx="101088" cy="531880"/>
          </a:xfrm>
          <a:prstGeom prst="roundRect">
            <a:avLst/>
          </a:prstGeom>
          <a:solidFill>
            <a:srgbClr val="40A693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sz="135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 bwMode="auto">
          <a:xfrm>
            <a:off x="4832033" y="1662694"/>
            <a:ext cx="1544955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spc="300" dirty="0">
                <a:solidFill>
                  <a:srgbClr val="178AA1">
                    <a:lumMod val="100000"/>
                  </a:srgb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教材作业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4832350" y="1999615"/>
            <a:ext cx="3595370" cy="376555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spc="1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从课后习题中选取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 bwMode="auto">
          <a:xfrm>
            <a:off x="4832033" y="2596621"/>
            <a:ext cx="1545431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spc="300" dirty="0">
                <a:solidFill>
                  <a:srgbClr val="40A693">
                    <a:lumMod val="100000"/>
                  </a:srgb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自主安排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 bwMode="auto">
          <a:xfrm>
            <a:off x="4832033" y="2899039"/>
            <a:ext cx="3659505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spc="1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配套练习册练习</a:t>
            </a:r>
          </a:p>
        </p:txBody>
      </p:sp>
    </p:spTree>
    <p:extLst>
      <p:ext uri="{BB962C8B-B14F-4D97-AF65-F5344CB8AC3E}">
        <p14:creationId xmlns:p14="http://schemas.microsoft.com/office/powerpoint/2010/main" val="26209174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文本框 3"/>
          <p:cNvSpPr txBox="1">
            <a:spLocks noChangeArrowheads="1"/>
          </p:cNvSpPr>
          <p:nvPr/>
        </p:nvSpPr>
        <p:spPr bwMode="auto">
          <a:xfrm>
            <a:off x="651727" y="1419225"/>
            <a:ext cx="78341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6600" b="1" dirty="0">
                <a:solidFill>
                  <a:srgbClr val="FF6600"/>
                </a:solidFill>
                <a:latin typeface="+mn-ea"/>
                <a:ea typeface="+mn-ea"/>
                <a:cs typeface="Xingkai SC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4193109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81"/>
          <p:cNvSpPr txBox="1">
            <a:spLocks noChangeArrowheads="1"/>
          </p:cNvSpPr>
          <p:nvPr/>
        </p:nvSpPr>
        <p:spPr bwMode="auto">
          <a:xfrm>
            <a:off x="57705" y="1124304"/>
            <a:ext cx="8735421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直线与圆最多有两个公共点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若直线与圆相交，则直线上的点都在圆上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是⊙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上一点，则直线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与⊙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相切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为⊙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外一点，则过点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的直线与⊙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相交或相离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和⊙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有公共点，则直线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与⊙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相交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楷体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+mn-lt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8" name="TextBox 82"/>
          <p:cNvSpPr txBox="1">
            <a:spLocks noChangeArrowheads="1"/>
          </p:cNvSpPr>
          <p:nvPr/>
        </p:nvSpPr>
        <p:spPr bwMode="auto">
          <a:xfrm>
            <a:off x="1118393" y="579180"/>
            <a:ext cx="34307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练一练：判断正误。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769390" y="1203598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√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706413" y="182232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7706413" y="228399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896947" y="3435846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955046" y="4036707"/>
            <a:ext cx="532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1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376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Box 91"/>
          <p:cNvSpPr txBox="1">
            <a:spLocks noChangeArrowheads="1"/>
          </p:cNvSpPr>
          <p:nvPr/>
        </p:nvSpPr>
        <p:spPr bwMode="auto">
          <a:xfrm>
            <a:off x="517526" y="1019153"/>
            <a:ext cx="8331668" cy="17727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</a:rPr>
              <a:t> 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同学们用直尺在圆上移动的过程中，除了发现公共点的个数发生了变化外，还发现有什么量也在改变？它与圆的半径有什么样的数量关系呢？</a:t>
            </a:r>
            <a:endParaRPr lang="zh-CN" altLang="en-US" sz="2800" b="1" dirty="0">
              <a:solidFill>
                <a:prstClr val="black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21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2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2855063" y="530618"/>
            <a:ext cx="513473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用数量关系判断直线与圆的位置关系</a:t>
            </a:r>
          </a:p>
        </p:txBody>
      </p:sp>
      <p:grpSp>
        <p:nvGrpSpPr>
          <p:cNvPr id="24" name="组合 18"/>
          <p:cNvGrpSpPr/>
          <p:nvPr/>
        </p:nvGrpSpPr>
        <p:grpSpPr>
          <a:xfrm>
            <a:off x="1142151" y="589653"/>
            <a:ext cx="1712912" cy="428625"/>
            <a:chOff x="2056130" y="684067"/>
            <a:chExt cx="2021840" cy="485831"/>
          </a:xfrm>
        </p:grpSpPr>
        <p:sp>
          <p:nvSpPr>
            <p:cNvPr id="25" name="圆角矩形 24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  <a:buNone/>
                <a:defRPr/>
              </a:pPr>
              <a:endParaRPr kumimoji="1" lang="zh-CN" altLang="en-US" sz="100" noProof="1">
                <a:solidFill>
                  <a:prstClr val="black"/>
                </a:solidFill>
              </a:endParaRPr>
            </a:p>
          </p:txBody>
        </p:sp>
        <p:sp>
          <p:nvSpPr>
            <p:cNvPr id="26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899319" y="2791947"/>
            <a:ext cx="7568082" cy="23515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知识链接：</a:t>
            </a:r>
            <a:endParaRPr lang="en-US" altLang="zh-CN" sz="2400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点到直线的距离是指从直线外一点（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）到直线（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l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）的垂线段（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OA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）的长度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grpSp>
        <p:nvGrpSpPr>
          <p:cNvPr id="27" name="组合 33"/>
          <p:cNvGrpSpPr>
            <a:grpSpLocks/>
          </p:cNvGrpSpPr>
          <p:nvPr/>
        </p:nvGrpSpPr>
        <p:grpSpPr bwMode="auto">
          <a:xfrm>
            <a:off x="5972049" y="3985040"/>
            <a:ext cx="1561569" cy="832746"/>
            <a:chOff x="1547664" y="5003845"/>
            <a:chExt cx="2081219" cy="1109482"/>
          </a:xfrm>
        </p:grpSpPr>
        <p:sp>
          <p:nvSpPr>
            <p:cNvPr id="28" name="椭圆 24"/>
            <p:cNvSpPr>
              <a:spLocks noChangeArrowheads="1"/>
            </p:cNvSpPr>
            <p:nvPr/>
          </p:nvSpPr>
          <p:spPr bwMode="auto">
            <a:xfrm>
              <a:off x="2267744" y="500384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9" name="直接连接符 26"/>
            <p:cNvCxnSpPr>
              <a:cxnSpLocks noChangeShapeType="1"/>
            </p:cNvCxnSpPr>
            <p:nvPr/>
          </p:nvCxnSpPr>
          <p:spPr bwMode="auto">
            <a:xfrm>
              <a:off x="1547664" y="5867941"/>
              <a:ext cx="18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28"/>
            <p:cNvCxnSpPr>
              <a:cxnSpLocks noChangeShapeType="1"/>
            </p:cNvCxnSpPr>
            <p:nvPr/>
          </p:nvCxnSpPr>
          <p:spPr bwMode="auto">
            <a:xfrm flipH="1">
              <a:off x="2295737" y="5055977"/>
              <a:ext cx="10545" cy="802633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矩形 29"/>
            <p:cNvSpPr>
              <a:spLocks noChangeArrowheads="1"/>
            </p:cNvSpPr>
            <p:nvPr/>
          </p:nvSpPr>
          <p:spPr bwMode="auto">
            <a:xfrm>
              <a:off x="2295737" y="5723925"/>
              <a:ext cx="144016" cy="1440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3300420" y="5622300"/>
              <a:ext cx="328463" cy="49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l</a:t>
              </a:r>
            </a:p>
          </p:txBody>
        </p:sp>
      </p:grp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6505334" y="3671564"/>
            <a:ext cx="335376" cy="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6381305" y="4661546"/>
            <a:ext cx="348080" cy="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397166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Box 92"/>
          <p:cNvSpPr txBox="1">
            <a:spLocks noChangeArrowheads="1"/>
          </p:cNvSpPr>
          <p:nvPr/>
        </p:nvSpPr>
        <p:spPr bwMode="auto">
          <a:xfrm>
            <a:off x="1004888" y="599991"/>
            <a:ext cx="7650014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</a:rPr>
              <a:t>2   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怎样用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圆心与直线的距离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来判别直线与圆的位置关系呢？</a:t>
            </a:r>
            <a:endParaRPr lang="zh-CN" altLang="en-US" sz="2800" b="1" dirty="0">
              <a:solidFill>
                <a:prstClr val="black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2466" name="椭圆 22"/>
          <p:cNvSpPr>
            <a:spLocks noChangeArrowheads="1"/>
          </p:cNvSpPr>
          <p:nvPr/>
        </p:nvSpPr>
        <p:spPr bwMode="auto">
          <a:xfrm>
            <a:off x="7130201" y="1390650"/>
            <a:ext cx="809625" cy="8096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67" name="椭圆 24"/>
          <p:cNvSpPr>
            <a:spLocks noChangeArrowheads="1"/>
          </p:cNvSpPr>
          <p:nvPr/>
        </p:nvSpPr>
        <p:spPr bwMode="auto">
          <a:xfrm>
            <a:off x="7508026" y="17541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>
            <a:off x="6925744" y="2865213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>
            <a:off x="7541363" y="1793875"/>
            <a:ext cx="7938" cy="104775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0" name="TextBox 29"/>
          <p:cNvSpPr txBox="1">
            <a:spLocks noChangeArrowheads="1"/>
          </p:cNvSpPr>
          <p:nvPr/>
        </p:nvSpPr>
        <p:spPr bwMode="auto">
          <a:xfrm>
            <a:off x="7508026" y="1584325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zh-CN" altLang="en-US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30"/>
          <p:cNvSpPr txBox="1">
            <a:spLocks noChangeArrowheads="1"/>
          </p:cNvSpPr>
          <p:nvPr/>
        </p:nvSpPr>
        <p:spPr bwMode="auto">
          <a:xfrm>
            <a:off x="7239738" y="2415365"/>
            <a:ext cx="296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</a:t>
            </a:r>
          </a:p>
        </p:txBody>
      </p: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7541363" y="1800225"/>
            <a:ext cx="0" cy="59055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>
            <a:off x="7541363" y="1787525"/>
            <a:ext cx="0" cy="219075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>
            <a:off x="7541363" y="1781175"/>
            <a:ext cx="0" cy="433387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1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38916"/>
          <p:cNvSpPr txBox="1">
            <a:spLocks noChangeArrowheads="1"/>
          </p:cNvSpPr>
          <p:nvPr/>
        </p:nvSpPr>
        <p:spPr bwMode="auto">
          <a:xfrm>
            <a:off x="1008873" y="2612771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</a:rPr>
              <a:t>    </a:t>
            </a:r>
            <a:r>
              <a:rPr lang="zh-CN" altLang="en-US" sz="2400" b="1" dirty="0">
                <a:solidFill>
                  <a:prstClr val="black"/>
                </a:solidFill>
              </a:rPr>
              <a:t>直线和</a:t>
            </a:r>
            <a:r>
              <a:rPr lang="en-US" altLang="zh-CN" sz="2400" b="1" dirty="0">
                <a:solidFill>
                  <a:prstClr val="black"/>
                </a:solidFill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</a:rPr>
              <a:t>相交              </a:t>
            </a:r>
          </a:p>
        </p:txBody>
      </p:sp>
      <p:sp>
        <p:nvSpPr>
          <p:cNvPr id="16" name="文本框 38919"/>
          <p:cNvSpPr txBox="1">
            <a:spLocks noChangeArrowheads="1"/>
          </p:cNvSpPr>
          <p:nvPr/>
        </p:nvSpPr>
        <p:spPr bwMode="auto">
          <a:xfrm>
            <a:off x="935251" y="3257947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</a:rPr>
              <a:t>     </a:t>
            </a:r>
            <a:r>
              <a:rPr lang="zh-CN" altLang="en-US" sz="2400" b="1" dirty="0">
                <a:solidFill>
                  <a:prstClr val="black"/>
                </a:solidFill>
              </a:rPr>
              <a:t>直线和</a:t>
            </a:r>
            <a:r>
              <a:rPr lang="en-US" altLang="zh-CN" sz="2400" b="1" dirty="0">
                <a:solidFill>
                  <a:prstClr val="black"/>
                </a:solidFill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</a:rPr>
              <a:t>相离</a:t>
            </a:r>
          </a:p>
        </p:txBody>
      </p:sp>
      <p:sp>
        <p:nvSpPr>
          <p:cNvPr id="17" name="文本框 38923"/>
          <p:cNvSpPr txBox="1">
            <a:spLocks noChangeArrowheads="1"/>
          </p:cNvSpPr>
          <p:nvPr/>
        </p:nvSpPr>
        <p:spPr bwMode="auto">
          <a:xfrm>
            <a:off x="1331913" y="3884853"/>
            <a:ext cx="437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</a:rPr>
              <a:t>直线和</a:t>
            </a:r>
            <a:r>
              <a:rPr lang="en-US" altLang="zh-CN" sz="2400" b="1" dirty="0">
                <a:solidFill>
                  <a:prstClr val="black"/>
                </a:solidFill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</a:rPr>
              <a:t>相切</a:t>
            </a:r>
          </a:p>
        </p:txBody>
      </p:sp>
      <p:sp>
        <p:nvSpPr>
          <p:cNvPr id="18" name="左右箭头 17"/>
          <p:cNvSpPr>
            <a:spLocks noChangeArrowheads="1"/>
          </p:cNvSpPr>
          <p:nvPr/>
        </p:nvSpPr>
        <p:spPr bwMode="auto">
          <a:xfrm>
            <a:off x="3975063" y="3380829"/>
            <a:ext cx="701675" cy="215900"/>
          </a:xfrm>
          <a:prstGeom prst="leftRightArrow">
            <a:avLst>
              <a:gd name="adj1" fmla="val 50000"/>
              <a:gd name="adj2" fmla="val 649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文本框 38935"/>
          <p:cNvSpPr txBox="1">
            <a:spLocks noChangeArrowheads="1"/>
          </p:cNvSpPr>
          <p:nvPr/>
        </p:nvSpPr>
        <p:spPr bwMode="auto">
          <a:xfrm>
            <a:off x="4953739" y="2553329"/>
            <a:ext cx="192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lang="zh-CN" altLang="en-US" sz="2400" dirty="0">
                <a:solidFill>
                  <a:prstClr val="black"/>
                </a:solidFill>
              </a:rPr>
              <a:t>＜</a:t>
            </a:r>
            <a:r>
              <a:rPr lang="en-US" altLang="zh-CN" sz="2400" i="1" dirty="0">
                <a:solidFill>
                  <a:prstClr val="black"/>
                </a:solidFill>
                <a:latin typeface="Times New Roman" pitchFamily="18" charset="0"/>
              </a:rPr>
              <a:t>r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；</a:t>
            </a:r>
          </a:p>
        </p:txBody>
      </p:sp>
      <p:sp>
        <p:nvSpPr>
          <p:cNvPr id="20" name="文本框 38936"/>
          <p:cNvSpPr txBox="1">
            <a:spLocks noChangeArrowheads="1"/>
          </p:cNvSpPr>
          <p:nvPr/>
        </p:nvSpPr>
        <p:spPr bwMode="auto">
          <a:xfrm>
            <a:off x="4993136" y="3830067"/>
            <a:ext cx="138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>
                <a:solidFill>
                  <a:prstClr val="black"/>
                </a:solidFill>
                <a:latin typeface="Times New Roman" pitchFamily="18" charset="0"/>
              </a:rPr>
              <a:t>= r.</a:t>
            </a:r>
            <a:endParaRPr lang="en-US" altLang="zh-CN" sz="2400" i="1" dirty="0">
              <a:solidFill>
                <a:prstClr val="black"/>
              </a:solidFill>
            </a:endParaRPr>
          </a:p>
        </p:txBody>
      </p:sp>
      <p:sp>
        <p:nvSpPr>
          <p:cNvPr id="21" name="文本框 38941"/>
          <p:cNvSpPr txBox="1">
            <a:spLocks noChangeArrowheads="1"/>
          </p:cNvSpPr>
          <p:nvPr/>
        </p:nvSpPr>
        <p:spPr bwMode="auto">
          <a:xfrm>
            <a:off x="4941685" y="3216527"/>
            <a:ext cx="118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lang="zh-CN" altLang="en-US" sz="2400" dirty="0">
                <a:solidFill>
                  <a:prstClr val="black"/>
                </a:solidFill>
              </a:rPr>
              <a:t>＞</a:t>
            </a:r>
            <a:r>
              <a:rPr lang="en-US" altLang="zh-CN" sz="2400" i="1" dirty="0">
                <a:solidFill>
                  <a:prstClr val="black"/>
                </a:solidFill>
                <a:latin typeface="Times New Roman" pitchFamily="18" charset="0"/>
              </a:rPr>
              <a:t>r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；</a:t>
            </a:r>
          </a:p>
        </p:txBody>
      </p:sp>
      <p:sp>
        <p:nvSpPr>
          <p:cNvPr id="22" name="左右箭头 21"/>
          <p:cNvSpPr>
            <a:spLocks noChangeArrowheads="1"/>
          </p:cNvSpPr>
          <p:nvPr/>
        </p:nvSpPr>
        <p:spPr bwMode="auto">
          <a:xfrm>
            <a:off x="3956159" y="2717139"/>
            <a:ext cx="700087" cy="215900"/>
          </a:xfrm>
          <a:prstGeom prst="leftRightArrow">
            <a:avLst>
              <a:gd name="adj1" fmla="val 50000"/>
              <a:gd name="adj2" fmla="val 6480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23" name="左右箭头 22"/>
          <p:cNvSpPr>
            <a:spLocks noChangeArrowheads="1"/>
          </p:cNvSpPr>
          <p:nvPr/>
        </p:nvSpPr>
        <p:spPr bwMode="auto">
          <a:xfrm>
            <a:off x="4007736" y="4007735"/>
            <a:ext cx="701675" cy="215900"/>
          </a:xfrm>
          <a:prstGeom prst="leftRightArrow">
            <a:avLst>
              <a:gd name="adj1" fmla="val 50000"/>
              <a:gd name="adj2" fmla="val 649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文本框 38945"/>
          <p:cNvSpPr txBox="1">
            <a:spLocks noChangeArrowheads="1"/>
          </p:cNvSpPr>
          <p:nvPr/>
        </p:nvSpPr>
        <p:spPr bwMode="auto">
          <a:xfrm>
            <a:off x="702561" y="2006600"/>
            <a:ext cx="5760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</a:rPr>
              <a:t>根据直线和圆相交、相切、相离的定义：</a:t>
            </a:r>
          </a:p>
        </p:txBody>
      </p:sp>
    </p:spTree>
    <p:extLst>
      <p:ext uri="{BB962C8B-B14F-4D97-AF65-F5344CB8AC3E}">
        <p14:creationId xmlns:p14="http://schemas.microsoft.com/office/powerpoint/2010/main" val="11313921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5862E-6 L 4.16667E-6 -0.08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8119 L 1.38889E-6 -0.123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2468 L -0.00104 -0.166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椭圆 41988"/>
          <p:cNvSpPr>
            <a:spLocks noChangeArrowheads="1"/>
          </p:cNvSpPr>
          <p:nvPr/>
        </p:nvSpPr>
        <p:spPr bwMode="auto">
          <a:xfrm>
            <a:off x="4140200" y="2546350"/>
            <a:ext cx="53975" cy="55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4515" name="椭圆 41987"/>
          <p:cNvSpPr>
            <a:spLocks noChangeArrowheads="1"/>
          </p:cNvSpPr>
          <p:nvPr/>
        </p:nvSpPr>
        <p:spPr bwMode="auto">
          <a:xfrm>
            <a:off x="3870838" y="2410170"/>
            <a:ext cx="1566349" cy="1564929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·</a:t>
            </a:r>
          </a:p>
        </p:txBody>
      </p:sp>
      <p:sp>
        <p:nvSpPr>
          <p:cNvPr id="41992" name="矩形 41991"/>
          <p:cNvSpPr>
            <a:spLocks noChangeArrowheads="1"/>
          </p:cNvSpPr>
          <p:nvPr/>
        </p:nvSpPr>
        <p:spPr bwMode="auto">
          <a:xfrm rot="-2594257">
            <a:off x="4030663" y="3760788"/>
            <a:ext cx="3403600" cy="214312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993" name="直接连接符 41992"/>
          <p:cNvSpPr>
            <a:spLocks noChangeShapeType="1"/>
          </p:cNvSpPr>
          <p:nvPr/>
        </p:nvSpPr>
        <p:spPr bwMode="auto">
          <a:xfrm flipV="1">
            <a:off x="3059113" y="1274763"/>
            <a:ext cx="2484437" cy="2335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4519" name="文本框 41993"/>
          <p:cNvSpPr txBox="1">
            <a:spLocks noChangeArrowheads="1"/>
          </p:cNvSpPr>
          <p:nvPr/>
        </p:nvSpPr>
        <p:spPr bwMode="auto">
          <a:xfrm>
            <a:off x="552451" y="617209"/>
            <a:ext cx="809853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活动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根据直线和圆相切的定义，经过点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用直尺近似地画出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的切线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520" name="文本框 41994"/>
          <p:cNvSpPr txBox="1">
            <a:spLocks noChangeArrowheads="1"/>
          </p:cNvSpPr>
          <p:nvPr/>
        </p:nvSpPr>
        <p:spPr bwMode="auto">
          <a:xfrm>
            <a:off x="4410075" y="3154363"/>
            <a:ext cx="59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1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360243" y="231014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78074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041 L -0.21649 -0.2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6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2"/>
          <p:cNvSpPr txBox="1">
            <a:spLocks noChangeArrowheads="1"/>
          </p:cNvSpPr>
          <p:nvPr/>
        </p:nvSpPr>
        <p:spPr bwMode="auto">
          <a:xfrm>
            <a:off x="1527690" y="2582120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直线和圆相交</a:t>
            </a: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5300872" y="258212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d&lt; r</a:t>
            </a:r>
          </a:p>
        </p:txBody>
      </p:sp>
      <p:sp>
        <p:nvSpPr>
          <p:cNvPr id="65544" name="Text Box 4"/>
          <p:cNvSpPr txBox="1">
            <a:spLocks noChangeArrowheads="1"/>
          </p:cNvSpPr>
          <p:nvPr/>
        </p:nvSpPr>
        <p:spPr bwMode="auto">
          <a:xfrm>
            <a:off x="1532597" y="3151941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直线和圆相切</a:t>
            </a:r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5327380" y="3105903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d= r</a:t>
            </a:r>
          </a:p>
        </p:txBody>
      </p:sp>
      <p:sp>
        <p:nvSpPr>
          <p:cNvPr id="65546" name="Text Box 6"/>
          <p:cNvSpPr txBox="1">
            <a:spLocks noChangeArrowheads="1"/>
          </p:cNvSpPr>
          <p:nvPr/>
        </p:nvSpPr>
        <p:spPr bwMode="auto">
          <a:xfrm>
            <a:off x="1521409" y="3702800"/>
            <a:ext cx="1771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直线和圆相离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326244" y="365170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d&gt; r</a:t>
            </a:r>
          </a:p>
        </p:txBody>
      </p:sp>
      <p:sp>
        <p:nvSpPr>
          <p:cNvPr id="65588" name="Text Box 53"/>
          <p:cNvSpPr txBox="1">
            <a:spLocks noChangeArrowheads="1"/>
          </p:cNvSpPr>
          <p:nvPr/>
        </p:nvSpPr>
        <p:spPr bwMode="auto">
          <a:xfrm>
            <a:off x="1569828" y="4370720"/>
            <a:ext cx="2203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00" b="1">
              <a:solidFill>
                <a:prstClr val="black"/>
              </a:solidFill>
            </a:endParaRPr>
          </a:p>
        </p:txBody>
      </p:sp>
      <p:sp>
        <p:nvSpPr>
          <p:cNvPr id="136" name="Text Box 54"/>
          <p:cNvSpPr txBox="1">
            <a:spLocks noChangeArrowheads="1"/>
          </p:cNvSpPr>
          <p:nvPr/>
        </p:nvSpPr>
        <p:spPr bwMode="auto">
          <a:xfrm>
            <a:off x="157163" y="4224338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数形结合：</a:t>
            </a:r>
          </a:p>
        </p:txBody>
      </p:sp>
      <p:sp>
        <p:nvSpPr>
          <p:cNvPr id="138" name="Text Box 56"/>
          <p:cNvSpPr txBox="1">
            <a:spLocks noChangeArrowheads="1"/>
          </p:cNvSpPr>
          <p:nvPr/>
        </p:nvSpPr>
        <p:spPr bwMode="auto">
          <a:xfrm>
            <a:off x="1597283" y="4227550"/>
            <a:ext cx="1351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位置关系</a:t>
            </a:r>
          </a:p>
        </p:txBody>
      </p:sp>
      <p:sp>
        <p:nvSpPr>
          <p:cNvPr id="139" name="Text Box 60"/>
          <p:cNvSpPr txBox="1">
            <a:spLocks noChangeArrowheads="1"/>
          </p:cNvSpPr>
          <p:nvPr/>
        </p:nvSpPr>
        <p:spPr bwMode="auto">
          <a:xfrm>
            <a:off x="4017861" y="4197236"/>
            <a:ext cx="1212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数量关系</a:t>
            </a:r>
          </a:p>
        </p:txBody>
      </p:sp>
      <p:sp>
        <p:nvSpPr>
          <p:cNvPr id="141" name="Line 65"/>
          <p:cNvSpPr>
            <a:spLocks noChangeShapeType="1"/>
          </p:cNvSpPr>
          <p:nvPr/>
        </p:nvSpPr>
        <p:spPr bwMode="auto">
          <a:xfrm>
            <a:off x="4392453" y="2804370"/>
            <a:ext cx="541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2" name="Line 66"/>
          <p:cNvSpPr>
            <a:spLocks noChangeShapeType="1"/>
          </p:cNvSpPr>
          <p:nvPr/>
        </p:nvSpPr>
        <p:spPr bwMode="auto">
          <a:xfrm flipH="1">
            <a:off x="4067016" y="2809132"/>
            <a:ext cx="6492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3" name="Line 67"/>
          <p:cNvSpPr>
            <a:spLocks noChangeShapeType="1"/>
          </p:cNvSpPr>
          <p:nvPr/>
        </p:nvSpPr>
        <p:spPr bwMode="auto">
          <a:xfrm>
            <a:off x="4429774" y="3303426"/>
            <a:ext cx="541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4" name="Line 68"/>
          <p:cNvSpPr>
            <a:spLocks noChangeShapeType="1"/>
          </p:cNvSpPr>
          <p:nvPr/>
        </p:nvSpPr>
        <p:spPr bwMode="auto">
          <a:xfrm flipH="1">
            <a:off x="4085287" y="3321517"/>
            <a:ext cx="6492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5" name="Line 69"/>
          <p:cNvSpPr>
            <a:spLocks noChangeShapeType="1"/>
          </p:cNvSpPr>
          <p:nvPr/>
        </p:nvSpPr>
        <p:spPr bwMode="auto">
          <a:xfrm>
            <a:off x="4391478" y="3851755"/>
            <a:ext cx="541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6" name="Line 70"/>
          <p:cNvSpPr>
            <a:spLocks noChangeShapeType="1"/>
          </p:cNvSpPr>
          <p:nvPr/>
        </p:nvSpPr>
        <p:spPr bwMode="auto">
          <a:xfrm flipH="1">
            <a:off x="4067628" y="3851755"/>
            <a:ext cx="6492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8" name="Line 72"/>
          <p:cNvSpPr>
            <a:spLocks noChangeShapeType="1"/>
          </p:cNvSpPr>
          <p:nvPr/>
        </p:nvSpPr>
        <p:spPr bwMode="auto">
          <a:xfrm>
            <a:off x="3445206" y="4372266"/>
            <a:ext cx="5397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9" name="Line 73"/>
          <p:cNvSpPr>
            <a:spLocks noChangeShapeType="1"/>
          </p:cNvSpPr>
          <p:nvPr/>
        </p:nvSpPr>
        <p:spPr bwMode="auto">
          <a:xfrm flipH="1">
            <a:off x="3019657" y="4372266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7487" y="534988"/>
            <a:ext cx="7136029" cy="1820820"/>
            <a:chOff x="1327487" y="534988"/>
            <a:chExt cx="7136029" cy="1820820"/>
          </a:xfrm>
        </p:grpSpPr>
        <p:grpSp>
          <p:nvGrpSpPr>
            <p:cNvPr id="65537" name="Group 10"/>
            <p:cNvGrpSpPr>
              <a:grpSpLocks/>
            </p:cNvGrpSpPr>
            <p:nvPr/>
          </p:nvGrpSpPr>
          <p:grpSpPr bwMode="auto">
            <a:xfrm>
              <a:off x="1781175" y="534988"/>
              <a:ext cx="1416050" cy="581025"/>
              <a:chOff x="348" y="0"/>
              <a:chExt cx="2717" cy="998"/>
            </a:xfrm>
          </p:grpSpPr>
          <p:grpSp>
            <p:nvGrpSpPr>
              <p:cNvPr id="65538" name="Group 11"/>
              <p:cNvGrpSpPr>
                <a:grpSpLocks/>
              </p:cNvGrpSpPr>
              <p:nvPr/>
            </p:nvGrpSpPr>
            <p:grpSpPr bwMode="auto">
              <a:xfrm>
                <a:off x="348" y="337"/>
                <a:ext cx="349" cy="340"/>
                <a:chOff x="348" y="329"/>
                <a:chExt cx="349" cy="340"/>
              </a:xfrm>
            </p:grpSpPr>
            <p:sp>
              <p:nvSpPr>
                <p:cNvPr id="65539" name="MH_Other_9"/>
                <p:cNvSpPr>
                  <a:spLocks noEditPoints="1" noChangeArrowheads="1"/>
                </p:cNvSpPr>
                <p:nvPr/>
              </p:nvSpPr>
              <p:spPr bwMode="auto">
                <a:xfrm>
                  <a:off x="348" y="329"/>
                  <a:ext cx="349" cy="340"/>
                </a:xfrm>
                <a:custGeom>
                  <a:avLst/>
                  <a:gdLst>
                    <a:gd name="T0" fmla="*/ 105 w 108"/>
                    <a:gd name="T1" fmla="*/ 95 h 107"/>
                    <a:gd name="T2" fmla="*/ 76 w 108"/>
                    <a:gd name="T3" fmla="*/ 66 h 107"/>
                    <a:gd name="T4" fmla="*/ 83 w 108"/>
                    <a:gd name="T5" fmla="*/ 42 h 107"/>
                    <a:gd name="T6" fmla="*/ 42 w 108"/>
                    <a:gd name="T7" fmla="*/ 0 h 107"/>
                    <a:gd name="T8" fmla="*/ 0 w 108"/>
                    <a:gd name="T9" fmla="*/ 42 h 107"/>
                    <a:gd name="T10" fmla="*/ 42 w 108"/>
                    <a:gd name="T11" fmla="*/ 83 h 107"/>
                    <a:gd name="T12" fmla="*/ 66 w 108"/>
                    <a:gd name="T13" fmla="*/ 76 h 107"/>
                    <a:gd name="T14" fmla="*/ 95 w 108"/>
                    <a:gd name="T15" fmla="*/ 105 h 107"/>
                    <a:gd name="T16" fmla="*/ 100 w 108"/>
                    <a:gd name="T17" fmla="*/ 107 h 107"/>
                    <a:gd name="T18" fmla="*/ 105 w 108"/>
                    <a:gd name="T19" fmla="*/ 105 h 107"/>
                    <a:gd name="T20" fmla="*/ 105 w 108"/>
                    <a:gd name="T21" fmla="*/ 95 h 107"/>
                    <a:gd name="T22" fmla="*/ 7 w 108"/>
                    <a:gd name="T23" fmla="*/ 42 h 107"/>
                    <a:gd name="T24" fmla="*/ 42 w 108"/>
                    <a:gd name="T25" fmla="*/ 7 h 107"/>
                    <a:gd name="T26" fmla="*/ 76 w 108"/>
                    <a:gd name="T27" fmla="*/ 42 h 107"/>
                    <a:gd name="T28" fmla="*/ 42 w 108"/>
                    <a:gd name="T29" fmla="*/ 76 h 107"/>
                    <a:gd name="T30" fmla="*/ 7 w 108"/>
                    <a:gd name="T31" fmla="*/ 4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8" h="107">
                      <a:moveTo>
                        <a:pt x="105" y="95"/>
                      </a:move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81" y="59"/>
                        <a:pt x="83" y="51"/>
                        <a:pt x="83" y="42"/>
                      </a:cubicBezTo>
                      <a:cubicBezTo>
                        <a:pt x="83" y="19"/>
                        <a:pt x="65" y="0"/>
                        <a:pt x="42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5"/>
                        <a:pt x="19" y="83"/>
                        <a:pt x="42" y="83"/>
                      </a:cubicBezTo>
                      <a:cubicBezTo>
                        <a:pt x="51" y="83"/>
                        <a:pt x="59" y="81"/>
                        <a:pt x="66" y="76"/>
                      </a:cubicBezTo>
                      <a:cubicBezTo>
                        <a:pt x="95" y="105"/>
                        <a:pt x="95" y="105"/>
                        <a:pt x="95" y="105"/>
                      </a:cubicBezTo>
                      <a:cubicBezTo>
                        <a:pt x="96" y="106"/>
                        <a:pt x="98" y="107"/>
                        <a:pt x="100" y="107"/>
                      </a:cubicBezTo>
                      <a:cubicBezTo>
                        <a:pt x="101" y="107"/>
                        <a:pt x="103" y="106"/>
                        <a:pt x="105" y="105"/>
                      </a:cubicBezTo>
                      <a:cubicBezTo>
                        <a:pt x="108" y="102"/>
                        <a:pt x="108" y="97"/>
                        <a:pt x="105" y="95"/>
                      </a:cubicBezTo>
                      <a:moveTo>
                        <a:pt x="7" y="42"/>
                      </a:moveTo>
                      <a:cubicBezTo>
                        <a:pt x="7" y="23"/>
                        <a:pt x="23" y="7"/>
                        <a:pt x="42" y="7"/>
                      </a:cubicBezTo>
                      <a:cubicBezTo>
                        <a:pt x="61" y="7"/>
                        <a:pt x="76" y="23"/>
                        <a:pt x="76" y="42"/>
                      </a:cubicBezTo>
                      <a:cubicBezTo>
                        <a:pt x="76" y="61"/>
                        <a:pt x="61" y="76"/>
                        <a:pt x="42" y="76"/>
                      </a:cubicBezTo>
                      <a:cubicBezTo>
                        <a:pt x="23" y="76"/>
                        <a:pt x="7" y="61"/>
                        <a:pt x="7" y="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5540" name="MH_Other_10"/>
                <p:cNvSpPr>
                  <a:spLocks noChangeArrowheads="1"/>
                </p:cNvSpPr>
                <p:nvPr/>
              </p:nvSpPr>
              <p:spPr bwMode="auto">
                <a:xfrm>
                  <a:off x="428" y="404"/>
                  <a:ext cx="140" cy="140"/>
                </a:xfrm>
                <a:custGeom>
                  <a:avLst/>
                  <a:gdLst>
                    <a:gd name="T0" fmla="*/ 39 w 43"/>
                    <a:gd name="T1" fmla="*/ 18 h 44"/>
                    <a:gd name="T2" fmla="*/ 25 w 43"/>
                    <a:gd name="T3" fmla="*/ 18 h 44"/>
                    <a:gd name="T4" fmla="*/ 25 w 43"/>
                    <a:gd name="T5" fmla="*/ 4 h 44"/>
                    <a:gd name="T6" fmla="*/ 21 w 43"/>
                    <a:gd name="T7" fmla="*/ 0 h 44"/>
                    <a:gd name="T8" fmla="*/ 18 w 43"/>
                    <a:gd name="T9" fmla="*/ 4 h 44"/>
                    <a:gd name="T10" fmla="*/ 18 w 43"/>
                    <a:gd name="T11" fmla="*/ 18 h 44"/>
                    <a:gd name="T12" fmla="*/ 3 w 43"/>
                    <a:gd name="T13" fmla="*/ 18 h 44"/>
                    <a:gd name="T14" fmla="*/ 0 w 43"/>
                    <a:gd name="T15" fmla="*/ 22 h 44"/>
                    <a:gd name="T16" fmla="*/ 3 w 43"/>
                    <a:gd name="T17" fmla="*/ 26 h 44"/>
                    <a:gd name="T18" fmla="*/ 18 w 43"/>
                    <a:gd name="T19" fmla="*/ 26 h 44"/>
                    <a:gd name="T20" fmla="*/ 18 w 43"/>
                    <a:gd name="T21" fmla="*/ 40 h 44"/>
                    <a:gd name="T22" fmla="*/ 21 w 43"/>
                    <a:gd name="T23" fmla="*/ 44 h 44"/>
                    <a:gd name="T24" fmla="*/ 25 w 43"/>
                    <a:gd name="T25" fmla="*/ 40 h 44"/>
                    <a:gd name="T26" fmla="*/ 25 w 43"/>
                    <a:gd name="T27" fmla="*/ 26 h 44"/>
                    <a:gd name="T28" fmla="*/ 39 w 43"/>
                    <a:gd name="T29" fmla="*/ 26 h 44"/>
                    <a:gd name="T30" fmla="*/ 43 w 43"/>
                    <a:gd name="T31" fmla="*/ 22 h 44"/>
                    <a:gd name="T32" fmla="*/ 39 w 43"/>
                    <a:gd name="T33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44">
                      <a:moveTo>
                        <a:pt x="39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2"/>
                        <a:pt x="23" y="0"/>
                        <a:pt x="21" y="0"/>
                      </a:cubicBezTo>
                      <a:cubicBezTo>
                        <a:pt x="19" y="0"/>
                        <a:pt x="18" y="2"/>
                        <a:pt x="18" y="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1" y="18"/>
                        <a:pt x="0" y="20"/>
                        <a:pt x="0" y="22"/>
                      </a:cubicBezTo>
                      <a:cubicBezTo>
                        <a:pt x="0" y="24"/>
                        <a:pt x="1" y="26"/>
                        <a:pt x="3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8" y="42"/>
                        <a:pt x="19" y="44"/>
                        <a:pt x="21" y="44"/>
                      </a:cubicBezTo>
                      <a:cubicBezTo>
                        <a:pt x="23" y="44"/>
                        <a:pt x="25" y="42"/>
                        <a:pt x="25" y="40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1" y="26"/>
                        <a:pt x="43" y="24"/>
                        <a:pt x="43" y="22"/>
                      </a:cubicBezTo>
                      <a:cubicBezTo>
                        <a:pt x="43" y="20"/>
                        <a:pt x="41" y="18"/>
                        <a:pt x="39" y="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65541" name="MH_SubTitle_4"/>
              <p:cNvSpPr txBox="1">
                <a:spLocks noChangeArrowheads="1"/>
              </p:cNvSpPr>
              <p:nvPr/>
            </p:nvSpPr>
            <p:spPr bwMode="auto">
              <a:xfrm>
                <a:off x="1022" y="0"/>
                <a:ext cx="2043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627" tIns="35242" rIns="67627" bIns="35242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1500" b="1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合作探究</a:t>
                </a:r>
              </a:p>
            </p:txBody>
          </p:sp>
        </p:grpSp>
        <p:grpSp>
          <p:nvGrpSpPr>
            <p:cNvPr id="65548" name="Group 10"/>
            <p:cNvGrpSpPr>
              <a:grpSpLocks/>
            </p:cNvGrpSpPr>
            <p:nvPr/>
          </p:nvGrpSpPr>
          <p:grpSpPr bwMode="auto">
            <a:xfrm>
              <a:off x="1694044" y="1285246"/>
              <a:ext cx="1404937" cy="844550"/>
              <a:chOff x="840" y="436"/>
              <a:chExt cx="1284" cy="800"/>
            </a:xfrm>
          </p:grpSpPr>
          <p:sp>
            <p:nvSpPr>
              <p:cNvPr id="65549" name="Oval 11"/>
              <p:cNvSpPr>
                <a:spLocks noChangeArrowheads="1"/>
              </p:cNvSpPr>
              <p:nvPr/>
            </p:nvSpPr>
            <p:spPr bwMode="auto">
              <a:xfrm>
                <a:off x="1062" y="436"/>
                <a:ext cx="798" cy="8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0" name="Line 12"/>
              <p:cNvSpPr>
                <a:spLocks noChangeShapeType="1"/>
              </p:cNvSpPr>
              <p:nvPr/>
            </p:nvSpPr>
            <p:spPr bwMode="auto">
              <a:xfrm>
                <a:off x="840" y="1110"/>
                <a:ext cx="1284" cy="1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1" name="Line 13"/>
              <p:cNvSpPr>
                <a:spLocks noChangeShapeType="1"/>
              </p:cNvSpPr>
              <p:nvPr/>
            </p:nvSpPr>
            <p:spPr bwMode="auto">
              <a:xfrm>
                <a:off x="1458" y="833"/>
                <a:ext cx="1" cy="27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2" name="Line 14"/>
              <p:cNvSpPr>
                <a:spLocks noChangeShapeType="1"/>
              </p:cNvSpPr>
              <p:nvPr/>
            </p:nvSpPr>
            <p:spPr bwMode="auto">
              <a:xfrm>
                <a:off x="1458" y="833"/>
                <a:ext cx="288" cy="27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3" name="Line 15"/>
              <p:cNvSpPr>
                <a:spLocks noChangeShapeType="1"/>
              </p:cNvSpPr>
              <p:nvPr/>
            </p:nvSpPr>
            <p:spPr bwMode="auto">
              <a:xfrm>
                <a:off x="1458" y="1042"/>
                <a:ext cx="54" cy="1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4" name="Line 16"/>
              <p:cNvSpPr>
                <a:spLocks noChangeShapeType="1"/>
              </p:cNvSpPr>
              <p:nvPr/>
            </p:nvSpPr>
            <p:spPr bwMode="auto">
              <a:xfrm>
                <a:off x="1512" y="1043"/>
                <a:ext cx="1" cy="61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691" name="Rectangle 17"/>
              <p:cNvSpPr/>
              <p:nvPr/>
            </p:nvSpPr>
            <p:spPr>
              <a:xfrm>
                <a:off x="1683" y="773"/>
                <a:ext cx="91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025" b="1" i="1" noProof="1">
                    <a:solidFill>
                      <a:srgbClr val="FF0000"/>
                    </a:solidFill>
                    <a:ea typeface="宋体" pitchFamily="2" charset="-122"/>
                  </a:rPr>
                  <a:t>r</a:t>
                </a:r>
              </a:p>
            </p:txBody>
          </p:sp>
          <p:sp>
            <p:nvSpPr>
              <p:cNvPr id="28692" name="Rectangle 18"/>
              <p:cNvSpPr/>
              <p:nvPr/>
            </p:nvSpPr>
            <p:spPr>
              <a:xfrm>
                <a:off x="1251" y="821"/>
                <a:ext cx="118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025" b="1" i="1" noProof="1">
                    <a:solidFill>
                      <a:srgbClr val="FF0000"/>
                    </a:solidFill>
                    <a:ea typeface="宋体" pitchFamily="2" charset="-122"/>
                  </a:rPr>
                  <a:t>d</a:t>
                </a:r>
              </a:p>
            </p:txBody>
          </p:sp>
          <p:sp>
            <p:nvSpPr>
              <p:cNvPr id="65557" name="Oval 19"/>
              <p:cNvSpPr>
                <a:spLocks noChangeArrowheads="1"/>
              </p:cNvSpPr>
              <p:nvPr/>
            </p:nvSpPr>
            <p:spPr bwMode="auto">
              <a:xfrm>
                <a:off x="1158" y="109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8" name="Oval 20"/>
              <p:cNvSpPr>
                <a:spLocks noChangeArrowheads="1"/>
              </p:cNvSpPr>
              <p:nvPr/>
            </p:nvSpPr>
            <p:spPr bwMode="auto">
              <a:xfrm>
                <a:off x="1734" y="109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59" name="Oval 21"/>
              <p:cNvSpPr>
                <a:spLocks noChangeArrowheads="1"/>
              </p:cNvSpPr>
              <p:nvPr/>
            </p:nvSpPr>
            <p:spPr bwMode="auto">
              <a:xfrm>
                <a:off x="1446" y="82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65560" name="Group 22"/>
            <p:cNvGrpSpPr>
              <a:grpSpLocks/>
            </p:cNvGrpSpPr>
            <p:nvPr/>
          </p:nvGrpSpPr>
          <p:grpSpPr bwMode="auto">
            <a:xfrm>
              <a:off x="4010819" y="1310479"/>
              <a:ext cx="1566862" cy="869950"/>
              <a:chOff x="840" y="1644"/>
              <a:chExt cx="1398" cy="812"/>
            </a:xfrm>
          </p:grpSpPr>
          <p:sp>
            <p:nvSpPr>
              <p:cNvPr id="65561" name="Rectangle 23"/>
              <p:cNvSpPr>
                <a:spLocks noChangeArrowheads="1"/>
              </p:cNvSpPr>
              <p:nvPr/>
            </p:nvSpPr>
            <p:spPr bwMode="auto">
              <a:xfrm rot="-10784729">
                <a:off x="1435" y="2289"/>
                <a:ext cx="17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00" b="1">
                    <a:solidFill>
                      <a:prstClr val="black"/>
                    </a:solidFill>
                    <a:ea typeface="宋体" pitchFamily="2" charset="-122"/>
                  </a:rPr>
                  <a:t>∟</a:t>
                </a:r>
              </a:p>
            </p:txBody>
          </p:sp>
          <p:sp>
            <p:nvSpPr>
              <p:cNvPr id="65562" name="Oval 24"/>
              <p:cNvSpPr>
                <a:spLocks noChangeArrowheads="1"/>
              </p:cNvSpPr>
              <p:nvPr/>
            </p:nvSpPr>
            <p:spPr bwMode="auto">
              <a:xfrm>
                <a:off x="1086" y="1644"/>
                <a:ext cx="798" cy="8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63" name="Line 25"/>
              <p:cNvSpPr>
                <a:spLocks noChangeShapeType="1"/>
              </p:cNvSpPr>
              <p:nvPr/>
            </p:nvSpPr>
            <p:spPr bwMode="auto">
              <a:xfrm>
                <a:off x="840" y="2444"/>
                <a:ext cx="1398" cy="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64" name="Line 26"/>
              <p:cNvSpPr>
                <a:spLocks noChangeShapeType="1"/>
              </p:cNvSpPr>
              <p:nvPr/>
            </p:nvSpPr>
            <p:spPr bwMode="auto">
              <a:xfrm>
                <a:off x="1482" y="2041"/>
                <a:ext cx="1" cy="39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65" name="Line 27"/>
              <p:cNvSpPr>
                <a:spLocks noChangeShapeType="1"/>
              </p:cNvSpPr>
              <p:nvPr/>
            </p:nvSpPr>
            <p:spPr bwMode="auto">
              <a:xfrm>
                <a:off x="1482" y="2041"/>
                <a:ext cx="354" cy="18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702" name="Rectangle 28"/>
              <p:cNvSpPr/>
              <p:nvPr/>
            </p:nvSpPr>
            <p:spPr>
              <a:xfrm>
                <a:off x="1591" y="1909"/>
                <a:ext cx="9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025" b="1" i="1" noProof="1">
                    <a:solidFill>
                      <a:srgbClr val="FF0000"/>
                    </a:solidFill>
                    <a:ea typeface="宋体" pitchFamily="2" charset="-122"/>
                  </a:rPr>
                  <a:t>r</a:t>
                </a:r>
              </a:p>
            </p:txBody>
          </p:sp>
          <p:sp>
            <p:nvSpPr>
              <p:cNvPr id="28703" name="Rectangle 29"/>
              <p:cNvSpPr/>
              <p:nvPr/>
            </p:nvSpPr>
            <p:spPr>
              <a:xfrm>
                <a:off x="1266" y="2083"/>
                <a:ext cx="116" cy="2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025" b="1" i="1" noProof="1">
                    <a:solidFill>
                      <a:srgbClr val="FF0000"/>
                    </a:solidFill>
                    <a:ea typeface="宋体" pitchFamily="2" charset="-122"/>
                  </a:rPr>
                  <a:t>d</a:t>
                </a:r>
              </a:p>
            </p:txBody>
          </p:sp>
          <p:sp>
            <p:nvSpPr>
              <p:cNvPr id="65568" name="Oval 30"/>
              <p:cNvSpPr>
                <a:spLocks noChangeArrowheads="1"/>
              </p:cNvSpPr>
              <p:nvPr/>
            </p:nvSpPr>
            <p:spPr bwMode="auto">
              <a:xfrm>
                <a:off x="1470" y="202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69" name="Oval 31"/>
              <p:cNvSpPr>
                <a:spLocks noChangeArrowheads="1"/>
              </p:cNvSpPr>
              <p:nvPr/>
            </p:nvSpPr>
            <p:spPr bwMode="auto">
              <a:xfrm>
                <a:off x="1470" y="242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70" name="Oval 32"/>
              <p:cNvSpPr>
                <a:spLocks noChangeArrowheads="1"/>
              </p:cNvSpPr>
              <p:nvPr/>
            </p:nvSpPr>
            <p:spPr bwMode="auto">
              <a:xfrm>
                <a:off x="1824" y="220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65571" name="Group 33"/>
            <p:cNvGrpSpPr>
              <a:grpSpLocks/>
            </p:cNvGrpSpPr>
            <p:nvPr/>
          </p:nvGrpSpPr>
          <p:grpSpPr bwMode="auto">
            <a:xfrm>
              <a:off x="6102698" y="1223921"/>
              <a:ext cx="1673225" cy="1131887"/>
              <a:chOff x="768" y="2883"/>
              <a:chExt cx="1488" cy="1035"/>
            </a:xfrm>
          </p:grpSpPr>
          <p:sp>
            <p:nvSpPr>
              <p:cNvPr id="65572" name="Text Box 34"/>
              <p:cNvSpPr txBox="1">
                <a:spLocks noChangeArrowheads="1"/>
              </p:cNvSpPr>
              <p:nvPr/>
            </p:nvSpPr>
            <p:spPr bwMode="auto">
              <a:xfrm>
                <a:off x="864" y="2928"/>
                <a:ext cx="912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3" name="Text Box 35"/>
              <p:cNvSpPr txBox="1">
                <a:spLocks noChangeArrowheads="1"/>
              </p:cNvSpPr>
              <p:nvPr/>
            </p:nvSpPr>
            <p:spPr bwMode="auto">
              <a:xfrm>
                <a:off x="912" y="3312"/>
                <a:ext cx="129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4" name="Text Box 36"/>
              <p:cNvSpPr txBox="1">
                <a:spLocks noChangeArrowheads="1"/>
              </p:cNvSpPr>
              <p:nvPr/>
            </p:nvSpPr>
            <p:spPr bwMode="auto">
              <a:xfrm>
                <a:off x="1103" y="3312"/>
                <a:ext cx="1009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5" name="Text Box 37"/>
              <p:cNvSpPr txBox="1">
                <a:spLocks noChangeArrowheads="1"/>
              </p:cNvSpPr>
              <p:nvPr/>
            </p:nvSpPr>
            <p:spPr bwMode="auto">
              <a:xfrm>
                <a:off x="1344" y="3264"/>
                <a:ext cx="768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6" name="Text Box 38"/>
              <p:cNvSpPr txBox="1">
                <a:spLocks noChangeArrowheads="1"/>
              </p:cNvSpPr>
              <p:nvPr/>
            </p:nvSpPr>
            <p:spPr bwMode="auto">
              <a:xfrm>
                <a:off x="1344" y="3072"/>
                <a:ext cx="912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7" name="Text Box 39"/>
              <p:cNvSpPr txBox="1">
                <a:spLocks noChangeArrowheads="1"/>
              </p:cNvSpPr>
              <p:nvPr/>
            </p:nvSpPr>
            <p:spPr bwMode="auto">
              <a:xfrm>
                <a:off x="768" y="3504"/>
                <a:ext cx="96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8" name="Rectangle 40"/>
              <p:cNvSpPr>
                <a:spLocks noChangeArrowheads="1"/>
              </p:cNvSpPr>
              <p:nvPr/>
            </p:nvSpPr>
            <p:spPr bwMode="auto">
              <a:xfrm rot="10800000">
                <a:off x="1389" y="3732"/>
                <a:ext cx="17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00" b="1">
                    <a:solidFill>
                      <a:prstClr val="black"/>
                    </a:solidFill>
                    <a:ea typeface="宋体" pitchFamily="2" charset="-122"/>
                  </a:rPr>
                  <a:t>∟</a:t>
                </a:r>
              </a:p>
            </p:txBody>
          </p:sp>
          <p:sp>
            <p:nvSpPr>
              <p:cNvPr id="65579" name="Oval 41"/>
              <p:cNvSpPr>
                <a:spLocks noChangeArrowheads="1"/>
              </p:cNvSpPr>
              <p:nvPr/>
            </p:nvSpPr>
            <p:spPr bwMode="auto">
              <a:xfrm>
                <a:off x="1026" y="2883"/>
                <a:ext cx="798" cy="8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80" name="Line 42"/>
              <p:cNvSpPr>
                <a:spLocks noChangeShapeType="1"/>
              </p:cNvSpPr>
              <p:nvPr/>
            </p:nvSpPr>
            <p:spPr bwMode="auto">
              <a:xfrm>
                <a:off x="792" y="3900"/>
                <a:ext cx="1398" cy="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81" name="Line 43"/>
              <p:cNvSpPr>
                <a:spLocks noChangeShapeType="1"/>
              </p:cNvSpPr>
              <p:nvPr/>
            </p:nvSpPr>
            <p:spPr bwMode="auto">
              <a:xfrm>
                <a:off x="1422" y="3280"/>
                <a:ext cx="1" cy="62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82" name="Line 44"/>
              <p:cNvSpPr>
                <a:spLocks noChangeShapeType="1"/>
              </p:cNvSpPr>
              <p:nvPr/>
            </p:nvSpPr>
            <p:spPr bwMode="auto">
              <a:xfrm>
                <a:off x="1422" y="3280"/>
                <a:ext cx="294" cy="271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719" name="Rectangle 45"/>
              <p:cNvSpPr/>
              <p:nvPr/>
            </p:nvSpPr>
            <p:spPr>
              <a:xfrm>
                <a:off x="1632" y="3181"/>
                <a:ext cx="89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025" b="1" i="1" noProof="1">
                    <a:solidFill>
                      <a:srgbClr val="FF0000"/>
                    </a:solidFill>
                    <a:ea typeface="宋体" pitchFamily="2" charset="-122"/>
                  </a:rPr>
                  <a:t>r</a:t>
                </a:r>
              </a:p>
            </p:txBody>
          </p:sp>
          <p:sp>
            <p:nvSpPr>
              <p:cNvPr id="28720" name="Rectangle 46"/>
              <p:cNvSpPr/>
              <p:nvPr/>
            </p:nvSpPr>
            <p:spPr>
              <a:xfrm>
                <a:off x="1213" y="3408"/>
                <a:ext cx="114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025" b="1" i="1" noProof="1">
                    <a:solidFill>
                      <a:srgbClr val="FF0000"/>
                    </a:solidFill>
                    <a:ea typeface="宋体" pitchFamily="2" charset="-122"/>
                  </a:rPr>
                  <a:t>d</a:t>
                </a:r>
              </a:p>
            </p:txBody>
          </p:sp>
          <p:sp>
            <p:nvSpPr>
              <p:cNvPr id="65585" name="Oval 47"/>
              <p:cNvSpPr>
                <a:spLocks noChangeArrowheads="1"/>
              </p:cNvSpPr>
              <p:nvPr/>
            </p:nvSpPr>
            <p:spPr bwMode="auto">
              <a:xfrm>
                <a:off x="1410" y="388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86" name="Oval 48"/>
              <p:cNvSpPr>
                <a:spLocks noChangeArrowheads="1"/>
              </p:cNvSpPr>
              <p:nvPr/>
            </p:nvSpPr>
            <p:spPr bwMode="auto">
              <a:xfrm>
                <a:off x="1410" y="326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5587" name="Oval 49"/>
              <p:cNvSpPr>
                <a:spLocks noChangeArrowheads="1"/>
              </p:cNvSpPr>
              <p:nvPr/>
            </p:nvSpPr>
            <p:spPr bwMode="auto">
              <a:xfrm>
                <a:off x="1704" y="353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5592" name="Text Box 62"/>
            <p:cNvSpPr txBox="1">
              <a:spLocks noChangeArrowheads="1"/>
            </p:cNvSpPr>
            <p:nvPr/>
          </p:nvSpPr>
          <p:spPr bwMode="auto">
            <a:xfrm>
              <a:off x="1327487" y="589939"/>
              <a:ext cx="71360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（用圆心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  <a:r>
                <a:rPr lang="zh-CN" altLang="en-US" sz="2400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到直线的距离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  <a:r>
                <a:rPr lang="zh-CN" altLang="en-US" sz="2400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与圆的半径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r</a:t>
              </a:r>
              <a:r>
                <a:rPr lang="zh-CN" altLang="en-US" sz="2400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的关系来区分）</a:t>
              </a:r>
            </a:p>
          </p:txBody>
        </p:sp>
        <p:sp>
          <p:nvSpPr>
            <p:cNvPr id="65601" name="TextBox 62"/>
            <p:cNvSpPr txBox="1">
              <a:spLocks noChangeArrowheads="1"/>
            </p:cNvSpPr>
            <p:nvPr/>
          </p:nvSpPr>
          <p:spPr bwMode="auto">
            <a:xfrm>
              <a:off x="2390775" y="1383504"/>
              <a:ext cx="30638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CN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602" name="TextBox 63"/>
            <p:cNvSpPr txBox="1">
              <a:spLocks noChangeArrowheads="1"/>
            </p:cNvSpPr>
            <p:nvPr/>
          </p:nvSpPr>
          <p:spPr bwMode="auto">
            <a:xfrm>
              <a:off x="4464704" y="1448608"/>
              <a:ext cx="317500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 dirty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CN" sz="21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603" name="TextBox 64"/>
            <p:cNvSpPr txBox="1">
              <a:spLocks noChangeArrowheads="1"/>
            </p:cNvSpPr>
            <p:nvPr/>
          </p:nvSpPr>
          <p:spPr bwMode="auto">
            <a:xfrm>
              <a:off x="6606301" y="1328431"/>
              <a:ext cx="31591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 dirty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CN" sz="21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5737435" y="4377390"/>
            <a:ext cx="5397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5" name="Line 73"/>
          <p:cNvSpPr>
            <a:spLocks noChangeShapeType="1"/>
          </p:cNvSpPr>
          <p:nvPr/>
        </p:nvSpPr>
        <p:spPr bwMode="auto">
          <a:xfrm flipH="1">
            <a:off x="5337385" y="4377390"/>
            <a:ext cx="6492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6" name="Text Box 60"/>
          <p:cNvSpPr txBox="1">
            <a:spLocks noChangeArrowheads="1"/>
          </p:cNvSpPr>
          <p:nvPr/>
        </p:nvSpPr>
        <p:spPr bwMode="auto">
          <a:xfrm>
            <a:off x="6342642" y="4184929"/>
            <a:ext cx="1653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公共点个数</a:t>
            </a:r>
          </a:p>
        </p:txBody>
      </p:sp>
      <p:sp>
        <p:nvSpPr>
          <p:cNvPr id="65607" name="圆角矩形 31"/>
          <p:cNvSpPr>
            <a:spLocks noChangeArrowheads="1"/>
          </p:cNvSpPr>
          <p:nvPr/>
        </p:nvSpPr>
        <p:spPr bwMode="auto">
          <a:xfrm>
            <a:off x="196850" y="623483"/>
            <a:ext cx="711200" cy="3479428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要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点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归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5608" name="文本框 1"/>
          <p:cNvSpPr txBox="1">
            <a:spLocks noChangeArrowheads="1"/>
          </p:cNvSpPr>
          <p:nvPr/>
        </p:nvSpPr>
        <p:spPr bwMode="auto">
          <a:xfrm>
            <a:off x="6495453" y="2582120"/>
            <a:ext cx="75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两个</a:t>
            </a:r>
          </a:p>
        </p:txBody>
      </p:sp>
      <p:sp>
        <p:nvSpPr>
          <p:cNvPr id="65609" name="文本框 2"/>
          <p:cNvSpPr txBox="1">
            <a:spLocks noChangeArrowheads="1"/>
          </p:cNvSpPr>
          <p:nvPr/>
        </p:nvSpPr>
        <p:spPr bwMode="auto">
          <a:xfrm>
            <a:off x="6528000" y="3100196"/>
            <a:ext cx="96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一个</a:t>
            </a:r>
          </a:p>
        </p:txBody>
      </p:sp>
      <p:sp>
        <p:nvSpPr>
          <p:cNvPr id="65610" name="文本框 3"/>
          <p:cNvSpPr txBox="1">
            <a:spLocks noChangeArrowheads="1"/>
          </p:cNvSpPr>
          <p:nvPr/>
        </p:nvSpPr>
        <p:spPr bwMode="auto">
          <a:xfrm>
            <a:off x="6587795" y="3651700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</a:rPr>
              <a:t>个</a:t>
            </a:r>
          </a:p>
        </p:txBody>
      </p:sp>
      <p:sp>
        <p:nvSpPr>
          <p:cNvPr id="7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7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37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78" grpId="0"/>
      <p:bldP spid="65544" grpId="0"/>
      <p:bldP spid="80" grpId="0"/>
      <p:bldP spid="65546" grpId="0"/>
      <p:bldP spid="94" grpId="0"/>
      <p:bldP spid="136" grpId="0"/>
      <p:bldP spid="138" grpId="0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 animBg="1"/>
      <p:bldP spid="149" grpId="0" animBg="1"/>
      <p:bldP spid="84" grpId="0" animBg="1"/>
      <p:bldP spid="85" grpId="0" animBg="1"/>
      <p:bldP spid="86" grpId="0"/>
      <p:bldP spid="65608" grpId="0"/>
      <p:bldP spid="65609" grpId="0"/>
      <p:bldP spid="656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11"/>
          <p:cNvGrpSpPr>
            <a:grpSpLocks/>
          </p:cNvGrpSpPr>
          <p:nvPr/>
        </p:nvGrpSpPr>
        <p:grpSpPr bwMode="auto">
          <a:xfrm>
            <a:off x="1781175" y="731838"/>
            <a:ext cx="182563" cy="198437"/>
            <a:chOff x="348" y="329"/>
            <a:chExt cx="349" cy="340"/>
          </a:xfrm>
        </p:grpSpPr>
        <p:sp>
          <p:nvSpPr>
            <p:cNvPr id="67586" name="MH_Other_9"/>
            <p:cNvSpPr>
              <a:spLocks noEditPoints="1" noChangeArrowheads="1"/>
            </p:cNvSpPr>
            <p:nvPr/>
          </p:nvSpPr>
          <p:spPr bwMode="auto">
            <a:xfrm>
              <a:off x="348" y="329"/>
              <a:ext cx="349" cy="34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67587" name="MH_Other_10"/>
            <p:cNvSpPr>
              <a:spLocks noChangeArrowheads="1"/>
            </p:cNvSpPr>
            <p:nvPr/>
          </p:nvSpPr>
          <p:spPr bwMode="auto">
            <a:xfrm>
              <a:off x="428" y="404"/>
              <a:ext cx="140" cy="140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grpSp>
        <p:nvGrpSpPr>
          <p:cNvPr id="67588" name="Group 3"/>
          <p:cNvGrpSpPr>
            <a:grpSpLocks/>
          </p:cNvGrpSpPr>
          <p:nvPr/>
        </p:nvGrpSpPr>
        <p:grpSpPr bwMode="auto">
          <a:xfrm>
            <a:off x="6630684" y="2230085"/>
            <a:ext cx="1577975" cy="2141865"/>
            <a:chOff x="-13" y="0"/>
            <a:chExt cx="1697" cy="2237"/>
          </a:xfrm>
        </p:grpSpPr>
        <p:grpSp>
          <p:nvGrpSpPr>
            <p:cNvPr id="67589" name="Group 4"/>
            <p:cNvGrpSpPr>
              <a:grpSpLocks/>
            </p:cNvGrpSpPr>
            <p:nvPr/>
          </p:nvGrpSpPr>
          <p:grpSpPr bwMode="auto">
            <a:xfrm>
              <a:off x="-13" y="0"/>
              <a:ext cx="1697" cy="1965"/>
              <a:chOff x="-13" y="0"/>
              <a:chExt cx="1697" cy="1965"/>
            </a:xfrm>
          </p:grpSpPr>
          <p:sp>
            <p:nvSpPr>
              <p:cNvPr id="67590" name="AutoShape 5"/>
              <p:cNvSpPr>
                <a:spLocks noChangeArrowheads="1"/>
              </p:cNvSpPr>
              <p:nvPr/>
            </p:nvSpPr>
            <p:spPr bwMode="auto">
              <a:xfrm>
                <a:off x="325" y="192"/>
                <a:ext cx="1028" cy="1638"/>
              </a:xfrm>
              <a:prstGeom prst="rtTriangl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  <p:sp>
            <p:nvSpPr>
              <p:cNvPr id="67591" name="Text Box 6"/>
              <p:cNvSpPr txBox="1">
                <a:spLocks noChangeArrowheads="1"/>
              </p:cNvSpPr>
              <p:nvPr/>
            </p:nvSpPr>
            <p:spPr bwMode="auto">
              <a:xfrm>
                <a:off x="-13" y="0"/>
                <a:ext cx="31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/>
                  </a:rPr>
                  <a:t>B</a:t>
                </a:r>
              </a:p>
            </p:txBody>
          </p:sp>
          <p:sp>
            <p:nvSpPr>
              <p:cNvPr id="67592" name="Text Box 7"/>
              <p:cNvSpPr txBox="1">
                <a:spLocks noChangeArrowheads="1"/>
              </p:cNvSpPr>
              <p:nvPr/>
            </p:nvSpPr>
            <p:spPr bwMode="auto">
              <a:xfrm>
                <a:off x="0" y="1574"/>
                <a:ext cx="31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/>
                  </a:rPr>
                  <a:t>C</a:t>
                </a:r>
              </a:p>
            </p:txBody>
          </p:sp>
          <p:sp>
            <p:nvSpPr>
              <p:cNvPr id="67593" name="Text Box 8"/>
              <p:cNvSpPr txBox="1">
                <a:spLocks noChangeArrowheads="1"/>
              </p:cNvSpPr>
              <p:nvPr/>
            </p:nvSpPr>
            <p:spPr bwMode="auto">
              <a:xfrm>
                <a:off x="1344" y="1606"/>
                <a:ext cx="34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/>
                  </a:rPr>
                  <a:t>A</a:t>
                </a:r>
              </a:p>
            </p:txBody>
          </p:sp>
        </p:grpSp>
        <p:sp>
          <p:nvSpPr>
            <p:cNvPr id="67594" name="Text Box 9"/>
            <p:cNvSpPr txBox="1">
              <a:spLocks noChangeArrowheads="1"/>
            </p:cNvSpPr>
            <p:nvPr/>
          </p:nvSpPr>
          <p:spPr bwMode="auto">
            <a:xfrm>
              <a:off x="0" y="960"/>
              <a:ext cx="31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0" tIns="34280" rIns="68560" bIns="3428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Times New Roman"/>
                </a:rPr>
                <a:t>4</a:t>
              </a:r>
            </a:p>
          </p:txBody>
        </p:sp>
        <p:sp>
          <p:nvSpPr>
            <p:cNvPr id="67595" name="Text Box 10"/>
            <p:cNvSpPr txBox="1">
              <a:spLocks noChangeArrowheads="1"/>
            </p:cNvSpPr>
            <p:nvPr/>
          </p:nvSpPr>
          <p:spPr bwMode="auto">
            <a:xfrm>
              <a:off x="757" y="1779"/>
              <a:ext cx="31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0" tIns="34280" rIns="68560" bIns="3428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Times New Roman"/>
                </a:rPr>
                <a:t>3</a:t>
              </a:r>
            </a:p>
          </p:txBody>
        </p:sp>
      </p:grp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517526" y="1072417"/>
            <a:ext cx="8332861" cy="1532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400" b="1" kern="0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kern="0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Rt△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中，∠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=90°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AC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=3cm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=4cm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，以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为圆心，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为半径的圆与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有怎样的位置关系？为什么？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) 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=2cm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=2.4cm； (3)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=3cm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55" name="Text Box 11"/>
          <p:cNvSpPr txBox="1"/>
          <p:nvPr/>
        </p:nvSpPr>
        <p:spPr>
          <a:xfrm>
            <a:off x="744870" y="2712735"/>
            <a:ext cx="5490905" cy="1731223"/>
          </a:xfrm>
          <a:prstGeom prst="rect">
            <a:avLst/>
          </a:prstGeom>
          <a:noFill/>
          <a:ln w="28575" cmpd="sng">
            <a:noFill/>
            <a:prstDash val="sysDash"/>
          </a:ln>
        </p:spPr>
        <p:txBody>
          <a:bodyPr wrap="square" lIns="68560" tIns="34280" rIns="68560" bIns="3428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srgbClr val="0000FF"/>
                </a:solidFill>
                <a:ea typeface="黑体" panose="02010600030101010101" pitchFamily="49" charset="-122"/>
              </a:rPr>
              <a:t>分析：</a:t>
            </a:r>
            <a:r>
              <a:rPr lang="zh-CN" altLang="en-US" sz="2400" b="1" noProof="1">
                <a:ea typeface="宋体" pitchFamily="2" charset="-122"/>
              </a:rPr>
              <a:t>要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了解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AB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与⊙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C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的位置关系，只要知道圆心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C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到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AB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的距离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d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与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r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的关系．已知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r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，只需求出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C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到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AB</a:t>
            </a:r>
            <a:r>
              <a:rPr lang="zh-CN" altLang="en-US" sz="2400" b="1" noProof="1">
                <a:solidFill>
                  <a:prstClr val="black"/>
                </a:solidFill>
                <a:ea typeface="宋体" pitchFamily="2" charset="-122"/>
              </a:rPr>
              <a:t>的距离</a:t>
            </a:r>
            <a:r>
              <a:rPr lang="en-US" altLang="zh-CN" sz="2400" b="1" i="1" noProof="1">
                <a:solidFill>
                  <a:prstClr val="black"/>
                </a:solidFill>
                <a:ea typeface="宋体" pitchFamily="2" charset="-122"/>
              </a:rPr>
              <a:t>d</a:t>
            </a:r>
            <a:r>
              <a:rPr lang="en-US" altLang="zh-CN" sz="2400" b="1" noProof="1">
                <a:solidFill>
                  <a:prstClr val="black"/>
                </a:solidFill>
                <a:ea typeface="宋体" pitchFamily="2" charset="-122"/>
              </a:rPr>
              <a:t>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986284" y="3310266"/>
            <a:ext cx="1076701" cy="648607"/>
            <a:chOff x="0" y="-60"/>
            <a:chExt cx="1213" cy="715"/>
          </a:xfrm>
        </p:grpSpPr>
        <p:sp>
          <p:nvSpPr>
            <p:cNvPr id="67599" name="Text Box 13"/>
            <p:cNvSpPr txBox="1">
              <a:spLocks noChangeArrowheads="1"/>
            </p:cNvSpPr>
            <p:nvPr/>
          </p:nvSpPr>
          <p:spPr bwMode="auto">
            <a:xfrm>
              <a:off x="817" y="-60"/>
              <a:ext cx="39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/>
                </a:rPr>
                <a:t>D</a:t>
              </a:r>
            </a:p>
          </p:txBody>
        </p:sp>
        <p:grpSp>
          <p:nvGrpSpPr>
            <p:cNvPr id="67600" name="Group 14"/>
            <p:cNvGrpSpPr>
              <a:grpSpLocks/>
            </p:cNvGrpSpPr>
            <p:nvPr/>
          </p:nvGrpSpPr>
          <p:grpSpPr bwMode="auto">
            <a:xfrm>
              <a:off x="0" y="119"/>
              <a:ext cx="749" cy="536"/>
              <a:chOff x="0" y="0"/>
              <a:chExt cx="749" cy="536"/>
            </a:xfrm>
          </p:grpSpPr>
          <p:sp>
            <p:nvSpPr>
              <p:cNvPr id="67601" name="Line 15"/>
              <p:cNvSpPr>
                <a:spLocks noChangeShapeType="1"/>
              </p:cNvSpPr>
              <p:nvPr/>
            </p:nvSpPr>
            <p:spPr bwMode="auto">
              <a:xfrm rot="21503141" flipV="1">
                <a:off x="0" y="98"/>
                <a:ext cx="749" cy="438"/>
              </a:xfrm>
              <a:prstGeom prst="line">
                <a:avLst/>
              </a:prstGeom>
              <a:noFill/>
              <a:ln w="3810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  <p:sp>
            <p:nvSpPr>
              <p:cNvPr id="67602" name="未知"/>
              <p:cNvSpPr>
                <a:spLocks noChangeArrowheads="1"/>
              </p:cNvSpPr>
              <p:nvPr/>
            </p:nvSpPr>
            <p:spPr bwMode="auto">
              <a:xfrm rot="-7246165">
                <a:off x="547" y="-1"/>
                <a:ext cx="136" cy="137"/>
              </a:xfrm>
              <a:custGeom>
                <a:avLst/>
                <a:gdLst>
                  <a:gd name="T0" fmla="*/ 0 w 952"/>
                  <a:gd name="T1" fmla="*/ 0 h 227"/>
                  <a:gd name="T2" fmla="*/ 952 w 952"/>
                  <a:gd name="T3" fmla="*/ 0 h 227"/>
                  <a:gd name="T4" fmla="*/ 952 w 952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2" h="227">
                    <a:moveTo>
                      <a:pt x="0" y="0"/>
                    </a:moveTo>
                    <a:lnTo>
                      <a:pt x="952" y="0"/>
                    </a:lnTo>
                    <a:lnTo>
                      <a:pt x="952" y="22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67606" name="文本框 1"/>
          <p:cNvSpPr txBox="1">
            <a:spLocks noChangeArrowheads="1"/>
          </p:cNvSpPr>
          <p:nvPr/>
        </p:nvSpPr>
        <p:spPr bwMode="auto">
          <a:xfrm>
            <a:off x="2248213" y="593023"/>
            <a:ext cx="6485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利用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r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的大小关系识别直线与圆的位置关系</a:t>
            </a:r>
          </a:p>
        </p:txBody>
      </p:sp>
      <p:sp>
        <p:nvSpPr>
          <p:cNvPr id="2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组合 6"/>
          <p:cNvGrpSpPr/>
          <p:nvPr/>
        </p:nvGrpSpPr>
        <p:grpSpPr>
          <a:xfrm>
            <a:off x="609601" y="611337"/>
            <a:ext cx="1477943" cy="461080"/>
            <a:chOff x="408513" y="591841"/>
            <a:chExt cx="1477383" cy="461825"/>
          </a:xfrm>
        </p:grpSpPr>
        <p:grpSp>
          <p:nvGrpSpPr>
            <p:cNvPr id="28" name="组合 5"/>
            <p:cNvGrpSpPr/>
            <p:nvPr/>
          </p:nvGrpSpPr>
          <p:grpSpPr>
            <a:xfrm>
              <a:off x="468723" y="591841"/>
              <a:ext cx="1417172" cy="425725"/>
              <a:chOff x="2177459" y="-557354"/>
              <a:chExt cx="1417172" cy="425725"/>
            </a:xfrm>
          </p:grpSpPr>
          <p:sp>
            <p:nvSpPr>
              <p:cNvPr id="30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文本框 11"/>
            <p:cNvSpPr txBox="1"/>
            <p:nvPr/>
          </p:nvSpPr>
          <p:spPr>
            <a:xfrm>
              <a:off x="408513" y="593605"/>
              <a:ext cx="1477383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素养考点</a:t>
              </a:r>
            </a:p>
          </p:txBody>
        </p:sp>
      </p:grpSp>
      <p:sp>
        <p:nvSpPr>
          <p:cNvPr id="3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20647572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4002088" y="23234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2400" b="1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791368" y="503387"/>
            <a:ext cx="487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解：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过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作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，垂足为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D.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318598" y="943422"/>
            <a:ext cx="2037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在△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中，</a:t>
            </a: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1474801" y="1379687"/>
            <a:ext cx="769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en-US" altLang="zh-CN" sz="2400" b="1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2573338" y="329500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2400" b="1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graphicFrame>
        <p:nvGraphicFramePr>
          <p:cNvPr id="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36105"/>
              </p:ext>
            </p:extLst>
          </p:nvPr>
        </p:nvGraphicFramePr>
        <p:xfrm>
          <a:off x="2054239" y="1436688"/>
          <a:ext cx="13652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r:id="rId4" imgW="978750" imgH="254221" progId="Equation.DSMT4">
                  <p:embed/>
                </p:oleObj>
              </mc:Choice>
              <mc:Fallback>
                <p:oleObj r:id="rId4" imgW="978750" imgH="25422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39" y="1436688"/>
                        <a:ext cx="13652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4002088" y="329500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2400" b="1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graphicFrame>
        <p:nvGraphicFramePr>
          <p:cNvPr id="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42715"/>
              </p:ext>
            </p:extLst>
          </p:nvPr>
        </p:nvGraphicFramePr>
        <p:xfrm>
          <a:off x="3419489" y="1446213"/>
          <a:ext cx="974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r:id="rId6" imgW="686396" imgH="254221" progId="Equation.DSMT4">
                  <p:embed/>
                </p:oleObj>
              </mc:Choice>
              <mc:Fallback>
                <p:oleObj r:id="rId6" imgW="686396" imgH="25422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89" y="1446213"/>
                        <a:ext cx="9747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4429273" y="1399011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5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318598" y="1857953"/>
            <a:ext cx="4122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根据三角形的面积公式有</a:t>
            </a: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2116138" y="386650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2400" b="1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graphicFrame>
        <p:nvGraphicFramePr>
          <p:cNvPr id="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71140"/>
              </p:ext>
            </p:extLst>
          </p:nvPr>
        </p:nvGraphicFramePr>
        <p:xfrm>
          <a:off x="2028376" y="2379663"/>
          <a:ext cx="20399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r:id="rId8" imgW="1537691" imgH="393790" progId="Equation.DSMT4">
                  <p:embed/>
                </p:oleObj>
              </mc:Choice>
              <mc:Fallback>
                <p:oleObj r:id="rId8" imgW="1537691" imgH="3937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376" y="2379663"/>
                        <a:ext cx="20399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14"/>
          <p:cNvSpPr txBox="1">
            <a:spLocks noChangeArrowheads="1"/>
          </p:cNvSpPr>
          <p:nvPr/>
        </p:nvSpPr>
        <p:spPr bwMode="auto">
          <a:xfrm>
            <a:off x="1474801" y="3002887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</a:p>
        </p:txBody>
      </p:sp>
      <p:graphicFrame>
        <p:nvGraphicFramePr>
          <p:cNvPr id="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39095"/>
              </p:ext>
            </p:extLst>
          </p:nvPr>
        </p:nvGraphicFramePr>
        <p:xfrm>
          <a:off x="1915005" y="3014568"/>
          <a:ext cx="3364184" cy="56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r:id="rId10" imgW="2095200" imgH="393480" progId="Equation.DSMT4">
                  <p:embed/>
                </p:oleObj>
              </mc:Choice>
              <mc:Fallback>
                <p:oleObj r:id="rId10" imgW="2095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005" y="3014568"/>
                        <a:ext cx="3364184" cy="567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615058" y="3649202"/>
            <a:ext cx="4668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即圆心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到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的距离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=2.4cm.</a:t>
            </a:r>
            <a:endParaRPr lang="zh-CN" altLang="en-US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656150" y="4227114"/>
            <a:ext cx="388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所以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(1)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当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=2cm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时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</p:txBody>
      </p:sp>
      <p:sp>
        <p:nvSpPr>
          <p:cNvPr id="100" name="Oval 19"/>
          <p:cNvSpPr>
            <a:spLocks noChangeArrowheads="1"/>
          </p:cNvSpPr>
          <p:nvPr/>
        </p:nvSpPr>
        <p:spPr bwMode="auto">
          <a:xfrm>
            <a:off x="5327650" y="2909888"/>
            <a:ext cx="1085850" cy="108585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>
              <a:solidFill>
                <a:prstClr val="black"/>
              </a:solidFill>
              <a:ea typeface="仿宋" pitchFamily="49" charset="-122"/>
            </a:endParaRP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3758463" y="4230850"/>
            <a:ext cx="109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&gt;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</p:txBody>
      </p:sp>
      <p:sp>
        <p:nvSpPr>
          <p:cNvPr id="102" name="Text Box 22"/>
          <p:cNvSpPr txBox="1">
            <a:spLocks noChangeArrowheads="1"/>
          </p:cNvSpPr>
          <p:nvPr/>
        </p:nvSpPr>
        <p:spPr bwMode="auto">
          <a:xfrm>
            <a:off x="5279189" y="4230850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因此⊙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相离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grpSp>
        <p:nvGrpSpPr>
          <p:cNvPr id="68628" name="Group 23"/>
          <p:cNvGrpSpPr>
            <a:grpSpLocks/>
          </p:cNvGrpSpPr>
          <p:nvPr/>
        </p:nvGrpSpPr>
        <p:grpSpPr bwMode="auto">
          <a:xfrm rot="-18294">
            <a:off x="5506243" y="1340253"/>
            <a:ext cx="1989932" cy="2464594"/>
            <a:chOff x="13" y="36"/>
            <a:chExt cx="1671" cy="2070"/>
          </a:xfrm>
        </p:grpSpPr>
        <p:grpSp>
          <p:nvGrpSpPr>
            <p:cNvPr id="68629" name="Group 24"/>
            <p:cNvGrpSpPr>
              <a:grpSpLocks/>
            </p:cNvGrpSpPr>
            <p:nvPr/>
          </p:nvGrpSpPr>
          <p:grpSpPr bwMode="auto">
            <a:xfrm>
              <a:off x="20" y="36"/>
              <a:ext cx="1664" cy="1896"/>
              <a:chOff x="20" y="36"/>
              <a:chExt cx="1664" cy="1896"/>
            </a:xfrm>
          </p:grpSpPr>
          <p:sp>
            <p:nvSpPr>
              <p:cNvPr id="68630" name="AutoShape 25"/>
              <p:cNvSpPr>
                <a:spLocks noChangeArrowheads="1"/>
              </p:cNvSpPr>
              <p:nvPr/>
            </p:nvSpPr>
            <p:spPr bwMode="auto">
              <a:xfrm>
                <a:off x="325" y="192"/>
                <a:ext cx="1028" cy="1638"/>
              </a:xfrm>
              <a:prstGeom prst="rtTriangl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>
                  <a:solidFill>
                    <a:prstClr val="black"/>
                  </a:solidFill>
                  <a:ea typeface="黑体" pitchFamily="49" charset="-122"/>
                </a:endParaRPr>
              </a:p>
            </p:txBody>
          </p:sp>
          <p:sp>
            <p:nvSpPr>
              <p:cNvPr id="68631" name="Text Box 26"/>
              <p:cNvSpPr txBox="1">
                <a:spLocks noChangeArrowheads="1"/>
              </p:cNvSpPr>
              <p:nvPr/>
            </p:nvSpPr>
            <p:spPr bwMode="auto">
              <a:xfrm>
                <a:off x="61" y="36"/>
                <a:ext cx="2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68632" name="Text Box 27"/>
              <p:cNvSpPr txBox="1">
                <a:spLocks noChangeArrowheads="1"/>
              </p:cNvSpPr>
              <p:nvPr/>
            </p:nvSpPr>
            <p:spPr bwMode="auto">
              <a:xfrm>
                <a:off x="20" y="1610"/>
                <a:ext cx="2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C</a:t>
                </a:r>
              </a:p>
            </p:txBody>
          </p:sp>
          <p:sp>
            <p:nvSpPr>
              <p:cNvPr id="68633" name="Text Box 28"/>
              <p:cNvSpPr txBox="1">
                <a:spLocks noChangeArrowheads="1"/>
              </p:cNvSpPr>
              <p:nvPr/>
            </p:nvSpPr>
            <p:spPr bwMode="auto">
              <a:xfrm>
                <a:off x="1344" y="1643"/>
                <a:ext cx="34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/>
                    <a:ea typeface="黑体" pitchFamily="49" charset="-122"/>
                  </a:rPr>
                  <a:t>A</a:t>
                </a:r>
              </a:p>
            </p:txBody>
          </p:sp>
        </p:grpSp>
        <p:sp>
          <p:nvSpPr>
            <p:cNvPr id="68634" name="Text Box 29"/>
            <p:cNvSpPr txBox="1">
              <a:spLocks noChangeArrowheads="1"/>
            </p:cNvSpPr>
            <p:nvPr/>
          </p:nvSpPr>
          <p:spPr bwMode="auto">
            <a:xfrm>
              <a:off x="13" y="99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0" tIns="34280" rIns="68560" bIns="3428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>
                  <a:solidFill>
                    <a:prstClr val="black"/>
                  </a:solidFill>
                  <a:latin typeface="Times New Roman"/>
                  <a:ea typeface="黑体" pitchFamily="49" charset="-122"/>
                </a:rPr>
                <a:t>4</a:t>
              </a:r>
            </a:p>
          </p:txBody>
        </p:sp>
        <p:sp>
          <p:nvSpPr>
            <p:cNvPr id="68635" name="Text Box 30"/>
            <p:cNvSpPr txBox="1">
              <a:spLocks noChangeArrowheads="1"/>
            </p:cNvSpPr>
            <p:nvPr/>
          </p:nvSpPr>
          <p:spPr bwMode="auto">
            <a:xfrm>
              <a:off x="770" y="1815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0" tIns="34280" rIns="68560" bIns="3428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>
                  <a:solidFill>
                    <a:prstClr val="black"/>
                  </a:solidFill>
                  <a:latin typeface="Times New Roman"/>
                  <a:ea typeface="黑体" pitchFamily="49" charset="-122"/>
                </a:rPr>
                <a:t>3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899150" y="2648347"/>
            <a:ext cx="1294213" cy="788591"/>
            <a:chOff x="11" y="-11"/>
            <a:chExt cx="1086" cy="662"/>
          </a:xfrm>
        </p:grpSpPr>
        <p:sp>
          <p:nvSpPr>
            <p:cNvPr id="68637" name="Text Box 32"/>
            <p:cNvSpPr txBox="1">
              <a:spLocks noChangeArrowheads="1"/>
            </p:cNvSpPr>
            <p:nvPr/>
          </p:nvSpPr>
          <p:spPr bwMode="auto">
            <a:xfrm>
              <a:off x="802" y="-11"/>
              <a:ext cx="29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D</a:t>
              </a:r>
            </a:p>
          </p:txBody>
        </p:sp>
        <p:grpSp>
          <p:nvGrpSpPr>
            <p:cNvPr id="68638" name="Group 33"/>
            <p:cNvGrpSpPr>
              <a:grpSpLocks/>
            </p:cNvGrpSpPr>
            <p:nvPr/>
          </p:nvGrpSpPr>
          <p:grpSpPr bwMode="auto">
            <a:xfrm rot="-7246165">
              <a:off x="179" y="45"/>
              <a:ext cx="438" cy="774"/>
              <a:chOff x="0" y="12"/>
              <a:chExt cx="438" cy="774"/>
            </a:xfrm>
          </p:grpSpPr>
          <p:sp>
            <p:nvSpPr>
              <p:cNvPr id="68639" name="Line 34"/>
              <p:cNvSpPr>
                <a:spLocks noChangeShapeType="1"/>
              </p:cNvSpPr>
              <p:nvPr/>
            </p:nvSpPr>
            <p:spPr bwMode="auto">
              <a:xfrm rot="7149305" flipV="1">
                <a:off x="-156" y="156"/>
                <a:ext cx="749" cy="43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>
                  <a:solidFill>
                    <a:prstClr val="black"/>
                  </a:solidFill>
                  <a:ea typeface="仿宋" pitchFamily="49" charset="-122"/>
                </a:endParaRPr>
              </a:p>
            </p:txBody>
          </p:sp>
          <p:sp>
            <p:nvSpPr>
              <p:cNvPr id="68640" name="未知"/>
              <p:cNvSpPr>
                <a:spLocks noChangeArrowheads="1"/>
              </p:cNvSpPr>
              <p:nvPr/>
            </p:nvSpPr>
            <p:spPr bwMode="auto">
              <a:xfrm>
                <a:off x="219" y="649"/>
                <a:ext cx="136" cy="137"/>
              </a:xfrm>
              <a:custGeom>
                <a:avLst/>
                <a:gdLst>
                  <a:gd name="T0" fmla="*/ 0 w 952"/>
                  <a:gd name="T1" fmla="*/ 0 h 227"/>
                  <a:gd name="T2" fmla="*/ 952 w 952"/>
                  <a:gd name="T3" fmla="*/ 0 h 227"/>
                  <a:gd name="T4" fmla="*/ 952 w 952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2" h="227">
                    <a:moveTo>
                      <a:pt x="0" y="0"/>
                    </a:moveTo>
                    <a:lnTo>
                      <a:pt x="952" y="0"/>
                    </a:lnTo>
                    <a:lnTo>
                      <a:pt x="952" y="22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>
                  <a:solidFill>
                    <a:prstClr val="black"/>
                  </a:solidFill>
                  <a:ea typeface="仿宋" pitchFamily="49" charset="-122"/>
                </a:endParaRPr>
              </a:p>
            </p:txBody>
          </p:sp>
        </p:grpSp>
      </p:grpSp>
      <p:sp>
        <p:nvSpPr>
          <p:cNvPr id="116" name="Text Box 36"/>
          <p:cNvSpPr txBox="1">
            <a:spLocks noChangeArrowheads="1"/>
          </p:cNvSpPr>
          <p:nvPr/>
        </p:nvSpPr>
        <p:spPr bwMode="auto">
          <a:xfrm>
            <a:off x="6192838" y="271621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</a:p>
        </p:txBody>
      </p:sp>
      <p:sp>
        <p:nvSpPr>
          <p:cNvPr id="45" name="矩形标注 44"/>
          <p:cNvSpPr>
            <a:spLocks noChangeArrowheads="1"/>
          </p:cNvSpPr>
          <p:nvPr/>
        </p:nvSpPr>
        <p:spPr bwMode="auto">
          <a:xfrm>
            <a:off x="6336077" y="611778"/>
            <a:ext cx="2503782" cy="1306512"/>
          </a:xfrm>
          <a:prstGeom prst="wedgeRectCallout">
            <a:avLst>
              <a:gd name="adj1" fmla="val -54167"/>
              <a:gd name="adj2" fmla="val 1389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rgbClr val="2740F5"/>
                </a:solidFill>
                <a:ea typeface="黑体" pitchFamily="49" charset="-122"/>
              </a:rPr>
              <a:t>记住：斜边上的高等于两直角边的乘积除以斜边</a:t>
            </a:r>
            <a:r>
              <a:rPr lang="en-US" altLang="zh-CN" sz="2000" dirty="0">
                <a:solidFill>
                  <a:srgbClr val="2740F5"/>
                </a:solidFill>
                <a:ea typeface="黑体" pitchFamily="49" charset="-122"/>
              </a:rPr>
              <a:t>.</a:t>
            </a:r>
          </a:p>
        </p:txBody>
      </p:sp>
      <p:sp>
        <p:nvSpPr>
          <p:cNvPr id="3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8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3669058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16" grpId="0"/>
      <p:bldP spid="4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37953" y="898674"/>
            <a:ext cx="4453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）当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=2.4cm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时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r.</a:t>
            </a: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940425" y="1455962"/>
            <a:ext cx="1457325" cy="123276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>
              <a:solidFill>
                <a:prstClr val="black"/>
              </a:solidFill>
              <a:ea typeface="仿宋" pitchFamily="49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421737" y="1499825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因此⊙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相切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grpSp>
        <p:nvGrpSpPr>
          <p:cNvPr id="70660" name="Group 10"/>
          <p:cNvGrpSpPr>
            <a:grpSpLocks/>
          </p:cNvGrpSpPr>
          <p:nvPr/>
        </p:nvGrpSpPr>
        <p:grpSpPr bwMode="auto">
          <a:xfrm>
            <a:off x="6294438" y="444915"/>
            <a:ext cx="1571625" cy="2017712"/>
            <a:chOff x="0" y="-2"/>
            <a:chExt cx="1686" cy="2146"/>
          </a:xfrm>
        </p:grpSpPr>
        <p:grpSp>
          <p:nvGrpSpPr>
            <p:cNvPr id="70661" name="Group 11"/>
            <p:cNvGrpSpPr>
              <a:grpSpLocks/>
            </p:cNvGrpSpPr>
            <p:nvPr/>
          </p:nvGrpSpPr>
          <p:grpSpPr bwMode="auto">
            <a:xfrm rot="-18294">
              <a:off x="0" y="-2"/>
              <a:ext cx="1686" cy="2147"/>
              <a:chOff x="0" y="-2"/>
              <a:chExt cx="1686" cy="2147"/>
            </a:xfrm>
          </p:grpSpPr>
          <p:grpSp>
            <p:nvGrpSpPr>
              <p:cNvPr id="70662" name="Group 12"/>
              <p:cNvGrpSpPr>
                <a:grpSpLocks/>
              </p:cNvGrpSpPr>
              <p:nvPr/>
            </p:nvGrpSpPr>
            <p:grpSpPr bwMode="auto">
              <a:xfrm>
                <a:off x="8" y="-2"/>
                <a:ext cx="1678" cy="1975"/>
                <a:chOff x="8" y="-2"/>
                <a:chExt cx="1678" cy="1975"/>
              </a:xfrm>
            </p:grpSpPr>
            <p:sp>
              <p:nvSpPr>
                <p:cNvPr id="70663" name="AutoShape 13"/>
                <p:cNvSpPr>
                  <a:spLocks noChangeArrowheads="1"/>
                </p:cNvSpPr>
                <p:nvPr/>
              </p:nvSpPr>
              <p:spPr bwMode="auto">
                <a:xfrm>
                  <a:off x="328" y="195"/>
                  <a:ext cx="1028" cy="1638"/>
                </a:xfrm>
                <a:prstGeom prst="rtTriangl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066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" y="-2"/>
                  <a:ext cx="310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8560" tIns="34280" rIns="68560" bIns="3428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706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" y="1544"/>
                  <a:ext cx="310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8560" tIns="34280" rIns="68560" bIns="3428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 dirty="0">
                      <a:solidFill>
                        <a:prstClr val="black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7066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46" y="1607"/>
                  <a:ext cx="340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60" tIns="34280" rIns="68560" bIns="3428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70667" name="Text Box 17"/>
              <p:cNvSpPr txBox="1">
                <a:spLocks noChangeArrowheads="1"/>
              </p:cNvSpPr>
              <p:nvPr/>
            </p:nvSpPr>
            <p:spPr bwMode="auto">
              <a:xfrm>
                <a:off x="0" y="959"/>
                <a:ext cx="26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>
                    <a:solidFill>
                      <a:srgbClr val="0000FF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70668" name="Text Box 18"/>
              <p:cNvSpPr txBox="1">
                <a:spLocks noChangeArrowheads="1"/>
              </p:cNvSpPr>
              <p:nvPr/>
            </p:nvSpPr>
            <p:spPr bwMode="auto">
              <a:xfrm>
                <a:off x="755" y="1779"/>
                <a:ext cx="26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>
                    <a:solidFill>
                      <a:srgbClr val="0000FF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70669" name="Group 19"/>
            <p:cNvGrpSpPr>
              <a:grpSpLocks/>
            </p:cNvGrpSpPr>
            <p:nvPr/>
          </p:nvGrpSpPr>
          <p:grpSpPr bwMode="auto">
            <a:xfrm>
              <a:off x="335" y="1098"/>
              <a:ext cx="1140" cy="709"/>
              <a:chOff x="0" y="-13"/>
              <a:chExt cx="1140" cy="709"/>
            </a:xfrm>
          </p:grpSpPr>
          <p:sp>
            <p:nvSpPr>
              <p:cNvPr id="70670" name="Text Box 20"/>
              <p:cNvSpPr txBox="1">
                <a:spLocks noChangeArrowheads="1"/>
              </p:cNvSpPr>
              <p:nvPr/>
            </p:nvSpPr>
            <p:spPr bwMode="auto">
              <a:xfrm>
                <a:off x="766" y="-13"/>
                <a:ext cx="37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  <p:grpSp>
            <p:nvGrpSpPr>
              <p:cNvPr id="70671" name="Group 21"/>
              <p:cNvGrpSpPr>
                <a:grpSpLocks/>
              </p:cNvGrpSpPr>
              <p:nvPr/>
            </p:nvGrpSpPr>
            <p:grpSpPr bwMode="auto">
              <a:xfrm rot="-7246165">
                <a:off x="167" y="91"/>
                <a:ext cx="438" cy="772"/>
                <a:chOff x="0" y="0"/>
                <a:chExt cx="438" cy="772"/>
              </a:xfrm>
            </p:grpSpPr>
            <p:sp>
              <p:nvSpPr>
                <p:cNvPr id="70672" name="Line 22"/>
                <p:cNvSpPr>
                  <a:spLocks noChangeShapeType="1"/>
                </p:cNvSpPr>
                <p:nvPr/>
              </p:nvSpPr>
              <p:spPr bwMode="auto">
                <a:xfrm rot="7149305" flipV="1">
                  <a:off x="-156" y="156"/>
                  <a:ext cx="749" cy="43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0673" name="未知"/>
                <p:cNvSpPr>
                  <a:spLocks noChangeArrowheads="1"/>
                </p:cNvSpPr>
                <p:nvPr/>
              </p:nvSpPr>
              <p:spPr bwMode="auto">
                <a:xfrm>
                  <a:off x="227" y="635"/>
                  <a:ext cx="136" cy="137"/>
                </a:xfrm>
                <a:custGeom>
                  <a:avLst/>
                  <a:gdLst>
                    <a:gd name="T0" fmla="*/ 0 w 952"/>
                    <a:gd name="T1" fmla="*/ 0 h 227"/>
                    <a:gd name="T2" fmla="*/ 952 w 952"/>
                    <a:gd name="T3" fmla="*/ 0 h 227"/>
                    <a:gd name="T4" fmla="*/ 952 w 952"/>
                    <a:gd name="T5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2" h="227">
                      <a:moveTo>
                        <a:pt x="0" y="0"/>
                      </a:moveTo>
                      <a:lnTo>
                        <a:pt x="952" y="0"/>
                      </a:lnTo>
                      <a:lnTo>
                        <a:pt x="952" y="22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70674" name="Text Box 38"/>
          <p:cNvSpPr txBox="1">
            <a:spLocks noChangeArrowheads="1"/>
          </p:cNvSpPr>
          <p:nvPr/>
        </p:nvSpPr>
        <p:spPr bwMode="auto">
          <a:xfrm>
            <a:off x="6345238" y="944977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endParaRPr lang="en-US" altLang="zh-CN" sz="24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81688" y="2688729"/>
            <a:ext cx="3788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Wingdings" pitchFamily="2" charset="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Wingdings" pitchFamily="2" charset="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）当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=3cm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时，有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&lt;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472341" y="3320292"/>
            <a:ext cx="3042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因此，⊙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相交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5191125" y="3383713"/>
            <a:ext cx="1836738" cy="164548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>
              <a:solidFill>
                <a:prstClr val="black"/>
              </a:solidFill>
              <a:ea typeface="仿宋" pitchFamily="49" charset="-122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727851" y="2478194"/>
            <a:ext cx="1590524" cy="2111953"/>
            <a:chOff x="-22" y="-52"/>
            <a:chExt cx="1708" cy="2248"/>
          </a:xfrm>
        </p:grpSpPr>
        <p:grpSp>
          <p:nvGrpSpPr>
            <p:cNvPr id="70679" name="Group 25"/>
            <p:cNvGrpSpPr>
              <a:grpSpLocks/>
            </p:cNvGrpSpPr>
            <p:nvPr/>
          </p:nvGrpSpPr>
          <p:grpSpPr bwMode="auto">
            <a:xfrm rot="-18294">
              <a:off x="-22" y="-52"/>
              <a:ext cx="1708" cy="2248"/>
              <a:chOff x="-22" y="-52"/>
              <a:chExt cx="1708" cy="2248"/>
            </a:xfrm>
          </p:grpSpPr>
          <p:grpSp>
            <p:nvGrpSpPr>
              <p:cNvPr id="70680" name="Group 26"/>
              <p:cNvGrpSpPr>
                <a:grpSpLocks/>
              </p:cNvGrpSpPr>
              <p:nvPr/>
            </p:nvGrpSpPr>
            <p:grpSpPr bwMode="auto">
              <a:xfrm>
                <a:off x="-22" y="-52"/>
                <a:ext cx="1708" cy="2076"/>
                <a:chOff x="-22" y="-52"/>
                <a:chExt cx="1708" cy="2076"/>
              </a:xfrm>
            </p:grpSpPr>
            <p:sp>
              <p:nvSpPr>
                <p:cNvPr id="70681" name="AutoShape 27"/>
                <p:cNvSpPr>
                  <a:spLocks noChangeArrowheads="1"/>
                </p:cNvSpPr>
                <p:nvPr/>
              </p:nvSpPr>
              <p:spPr bwMode="auto">
                <a:xfrm>
                  <a:off x="328" y="195"/>
                  <a:ext cx="1028" cy="1638"/>
                </a:xfrm>
                <a:prstGeom prst="rtTriangl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068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" y="-52"/>
                  <a:ext cx="369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8560" tIns="34280" rIns="68560" bIns="3428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7068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-22" y="1521"/>
                  <a:ext cx="369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8560" tIns="34280" rIns="68560" bIns="3428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7068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346" y="1557"/>
                  <a:ext cx="340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60" tIns="34280" rIns="68560" bIns="3428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70685" name="Text Box 31"/>
              <p:cNvSpPr txBox="1">
                <a:spLocks noChangeArrowheads="1"/>
              </p:cNvSpPr>
              <p:nvPr/>
            </p:nvSpPr>
            <p:spPr bwMode="auto">
              <a:xfrm>
                <a:off x="-22" y="909"/>
                <a:ext cx="314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>
                    <a:solidFill>
                      <a:srgbClr val="0000FF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70686" name="Text Box 32"/>
              <p:cNvSpPr txBox="1">
                <a:spLocks noChangeArrowheads="1"/>
              </p:cNvSpPr>
              <p:nvPr/>
            </p:nvSpPr>
            <p:spPr bwMode="auto">
              <a:xfrm>
                <a:off x="733" y="1729"/>
                <a:ext cx="314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60" tIns="34280" rIns="68560" bIns="342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>
                    <a:solidFill>
                      <a:srgbClr val="0000FF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70687" name="Group 33"/>
            <p:cNvGrpSpPr>
              <a:grpSpLocks/>
            </p:cNvGrpSpPr>
            <p:nvPr/>
          </p:nvGrpSpPr>
          <p:grpSpPr bwMode="auto">
            <a:xfrm>
              <a:off x="335" y="1047"/>
              <a:ext cx="1203" cy="760"/>
              <a:chOff x="0" y="-64"/>
              <a:chExt cx="1203" cy="760"/>
            </a:xfrm>
          </p:grpSpPr>
          <p:sp>
            <p:nvSpPr>
              <p:cNvPr id="70688" name="Text Box 34"/>
              <p:cNvSpPr txBox="1">
                <a:spLocks noChangeArrowheads="1"/>
              </p:cNvSpPr>
              <p:nvPr/>
            </p:nvSpPr>
            <p:spPr bwMode="auto">
              <a:xfrm>
                <a:off x="765" y="-64"/>
                <a:ext cx="438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  <p:grpSp>
            <p:nvGrpSpPr>
              <p:cNvPr id="70689" name="Group 35"/>
              <p:cNvGrpSpPr>
                <a:grpSpLocks/>
              </p:cNvGrpSpPr>
              <p:nvPr/>
            </p:nvGrpSpPr>
            <p:grpSpPr bwMode="auto">
              <a:xfrm rot="-7246165">
                <a:off x="167" y="91"/>
                <a:ext cx="438" cy="772"/>
                <a:chOff x="0" y="0"/>
                <a:chExt cx="438" cy="772"/>
              </a:xfrm>
            </p:grpSpPr>
            <p:sp>
              <p:nvSpPr>
                <p:cNvPr id="70690" name="Line 36"/>
                <p:cNvSpPr>
                  <a:spLocks noChangeShapeType="1"/>
                </p:cNvSpPr>
                <p:nvPr/>
              </p:nvSpPr>
              <p:spPr bwMode="auto">
                <a:xfrm rot="7149305" flipV="1">
                  <a:off x="-156" y="156"/>
                  <a:ext cx="749" cy="43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0691" name="未知"/>
                <p:cNvSpPr>
                  <a:spLocks noChangeArrowheads="1"/>
                </p:cNvSpPr>
                <p:nvPr/>
              </p:nvSpPr>
              <p:spPr bwMode="auto">
                <a:xfrm>
                  <a:off x="227" y="635"/>
                  <a:ext cx="136" cy="137"/>
                </a:xfrm>
                <a:custGeom>
                  <a:avLst/>
                  <a:gdLst>
                    <a:gd name="T0" fmla="*/ 0 w 952"/>
                    <a:gd name="T1" fmla="*/ 0 h 227"/>
                    <a:gd name="T2" fmla="*/ 952 w 952"/>
                    <a:gd name="T3" fmla="*/ 0 h 227"/>
                    <a:gd name="T4" fmla="*/ 952 w 952"/>
                    <a:gd name="T5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2" h="227">
                      <a:moveTo>
                        <a:pt x="0" y="0"/>
                      </a:moveTo>
                      <a:lnTo>
                        <a:pt x="952" y="0"/>
                      </a:lnTo>
                      <a:lnTo>
                        <a:pt x="952" y="22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6183313" y="3661818"/>
            <a:ext cx="325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endParaRPr lang="en-US" altLang="zh-CN" sz="24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20394441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ldLvl="0" animBg="1"/>
      <p:bldP spid="36" grpId="0"/>
      <p:bldP spid="2" grpId="0"/>
      <p:bldP spid="35" grpId="0"/>
      <p:bldP spid="3" grpId="0" bldLvl="0" animBg="1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/>
          <p:cNvSpPr>
            <a:spLocks noChangeArrowheads="1"/>
          </p:cNvSpPr>
          <p:nvPr/>
        </p:nvSpPr>
        <p:spPr bwMode="auto">
          <a:xfrm>
            <a:off x="6565089" y="2428580"/>
            <a:ext cx="847725" cy="1449388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4818" name="Text Box 25"/>
          <p:cNvSpPr txBox="1"/>
          <p:nvPr/>
        </p:nvSpPr>
        <p:spPr>
          <a:xfrm>
            <a:off x="7412814" y="3649368"/>
            <a:ext cx="279400" cy="398462"/>
          </a:xfrm>
          <a:prstGeom prst="rect">
            <a:avLst/>
          </a:prstGeom>
          <a:noFill/>
          <a:ln w="9525">
            <a:noFill/>
          </a:ln>
        </p:spPr>
        <p:txBody>
          <a:bodyPr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34819" name="Text Box 26"/>
          <p:cNvSpPr txBox="1"/>
          <p:nvPr/>
        </p:nvSpPr>
        <p:spPr>
          <a:xfrm>
            <a:off x="6333314" y="2044405"/>
            <a:ext cx="311719" cy="397591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B</a:t>
            </a:r>
          </a:p>
        </p:txBody>
      </p:sp>
      <p:sp>
        <p:nvSpPr>
          <p:cNvPr id="34820" name="Text Box 27"/>
          <p:cNvSpPr txBox="1"/>
          <p:nvPr/>
        </p:nvSpPr>
        <p:spPr>
          <a:xfrm>
            <a:off x="6296801" y="3649368"/>
            <a:ext cx="311719" cy="397591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C</a:t>
            </a:r>
          </a:p>
        </p:txBody>
      </p:sp>
      <p:sp>
        <p:nvSpPr>
          <p:cNvPr id="34821" name="Text Box 28"/>
          <p:cNvSpPr txBox="1"/>
          <p:nvPr/>
        </p:nvSpPr>
        <p:spPr>
          <a:xfrm>
            <a:off x="7412814" y="3649368"/>
            <a:ext cx="279400" cy="398462"/>
          </a:xfrm>
          <a:prstGeom prst="rect">
            <a:avLst/>
          </a:prstGeom>
          <a:noFill/>
          <a:ln w="9525">
            <a:noFill/>
          </a:ln>
        </p:spPr>
        <p:txBody>
          <a:bodyPr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71686" name="Line 29"/>
          <p:cNvSpPr>
            <a:spLocks noChangeShapeType="1"/>
          </p:cNvSpPr>
          <p:nvPr/>
        </p:nvSpPr>
        <p:spPr bwMode="auto">
          <a:xfrm>
            <a:off x="6565089" y="3650955"/>
            <a:ext cx="177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1687" name="Line 30"/>
          <p:cNvSpPr>
            <a:spLocks noChangeShapeType="1"/>
          </p:cNvSpPr>
          <p:nvPr/>
        </p:nvSpPr>
        <p:spPr bwMode="auto">
          <a:xfrm>
            <a:off x="6742889" y="3650955"/>
            <a:ext cx="0" cy="2270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1688" name="Line 31"/>
          <p:cNvSpPr>
            <a:spLocks noChangeShapeType="1"/>
          </p:cNvSpPr>
          <p:nvPr/>
        </p:nvSpPr>
        <p:spPr bwMode="auto">
          <a:xfrm flipV="1">
            <a:off x="6565089" y="3473155"/>
            <a:ext cx="628650" cy="404813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4825" name="Text Box 32"/>
          <p:cNvSpPr txBox="1"/>
          <p:nvPr/>
        </p:nvSpPr>
        <p:spPr>
          <a:xfrm>
            <a:off x="7231839" y="3289005"/>
            <a:ext cx="298450" cy="350838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875" b="1" i="1" noProof="1">
                <a:solidFill>
                  <a:srgbClr val="FF3399"/>
                </a:solidFill>
                <a:ea typeface="宋体" pitchFamily="2" charset="-122"/>
              </a:rPr>
              <a:t>D</a:t>
            </a:r>
          </a:p>
        </p:txBody>
      </p:sp>
      <p:sp>
        <p:nvSpPr>
          <p:cNvPr id="71690" name="Line 33"/>
          <p:cNvSpPr>
            <a:spLocks noChangeShapeType="1"/>
          </p:cNvSpPr>
          <p:nvPr/>
        </p:nvSpPr>
        <p:spPr bwMode="auto">
          <a:xfrm>
            <a:off x="7087376" y="3523955"/>
            <a:ext cx="58738" cy="14128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1691" name="Line 34"/>
          <p:cNvSpPr>
            <a:spLocks noChangeShapeType="1"/>
          </p:cNvSpPr>
          <p:nvPr/>
        </p:nvSpPr>
        <p:spPr bwMode="auto">
          <a:xfrm flipV="1">
            <a:off x="7146114" y="3616030"/>
            <a:ext cx="93662" cy="492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4828" name="Text Box 35"/>
          <p:cNvSpPr txBox="1"/>
          <p:nvPr/>
        </p:nvSpPr>
        <p:spPr>
          <a:xfrm>
            <a:off x="6296801" y="3109618"/>
            <a:ext cx="263525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noProof="1">
                <a:solidFill>
                  <a:srgbClr val="02B3C5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34829" name="Text Box 36"/>
          <p:cNvSpPr txBox="1"/>
          <p:nvPr/>
        </p:nvSpPr>
        <p:spPr>
          <a:xfrm>
            <a:off x="7176276" y="2914355"/>
            <a:ext cx="263525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noProof="1">
                <a:solidFill>
                  <a:srgbClr val="02B3C5"/>
                </a:solidFill>
                <a:ea typeface="宋体" pitchFamily="2" charset="-122"/>
              </a:rPr>
              <a:t>5</a:t>
            </a:r>
          </a:p>
        </p:txBody>
      </p:sp>
      <p:sp>
        <p:nvSpPr>
          <p:cNvPr id="34830" name="Text Box 37"/>
          <p:cNvSpPr txBox="1"/>
          <p:nvPr/>
        </p:nvSpPr>
        <p:spPr>
          <a:xfrm>
            <a:off x="6922276" y="3830343"/>
            <a:ext cx="265232" cy="397591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noProof="1">
                <a:solidFill>
                  <a:srgbClr val="02B3C5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12305" name="Text Box 40"/>
          <p:cNvSpPr txBox="1">
            <a:spLocks noChangeArrowheads="1"/>
          </p:cNvSpPr>
          <p:nvPr/>
        </p:nvSpPr>
        <p:spPr bwMode="auto">
          <a:xfrm>
            <a:off x="1016001" y="411510"/>
            <a:ext cx="7830287" cy="20018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277" tIns="31138" rIns="62277" bIns="31138">
            <a:spAutoFit/>
          </a:bodyPr>
          <a:lstStyle/>
          <a:p>
            <a:pPr defTabSz="82994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8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Rt△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,∠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C=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90°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=3cm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=4cm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，以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为圆心画圆，当半径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为何值时，圆</a:t>
            </a:r>
            <a:r>
              <a:rPr lang="en-US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与直线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没有公共点？</a:t>
            </a:r>
            <a:endParaRPr lang="en-US" altLang="zh-CN" sz="2800" b="1" kern="0" dirty="0">
              <a:solidFill>
                <a:prstClr val="black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30411" y="2612695"/>
            <a:ext cx="5015208" cy="11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77" tIns="31138" rIns="62277" bIns="31138">
            <a:spAutoFit/>
          </a:bodyPr>
          <a:lstStyle>
            <a:lvl1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当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0cm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＜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＜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.4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或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＞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4cm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时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与线段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没有公共点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1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320359" y="535641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9"/>
          <p:cNvSpPr txBox="1"/>
          <p:nvPr/>
        </p:nvSpPr>
        <p:spPr>
          <a:xfrm>
            <a:off x="576116" y="2643758"/>
            <a:ext cx="540544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解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54895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H="1">
            <a:off x="5381304" y="1928468"/>
            <a:ext cx="666984" cy="1283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dashDot"/>
            <a:miter lim="800000"/>
            <a:headEnd type="none"/>
            <a:tailEnd type="none"/>
          </a:ln>
          <a:effectLst/>
        </p:spPr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rot="16200000" flipV="1">
            <a:off x="6011098" y="1957324"/>
            <a:ext cx="307703" cy="246146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dashDot"/>
            <a:miter lim="800000"/>
            <a:headEnd type="none"/>
            <a:tailEnd type="none"/>
          </a:ln>
          <a:effectLst/>
        </p:spPr>
      </p:cxnSp>
      <p:sp>
        <p:nvSpPr>
          <p:cNvPr id="6" name="任意多边形 5"/>
          <p:cNvSpPr/>
          <p:nvPr>
            <p:custDataLst>
              <p:tags r:id="rId3"/>
            </p:custDataLst>
          </p:nvPr>
        </p:nvSpPr>
        <p:spPr bwMode="auto">
          <a:xfrm>
            <a:off x="5905691" y="2732070"/>
            <a:ext cx="711309" cy="1278704"/>
          </a:xfrm>
          <a:custGeom>
            <a:avLst/>
            <a:gdLst/>
            <a:ahLst/>
            <a:cxnLst>
              <a:cxn ang="0">
                <a:pos x="318" y="410"/>
              </a:cxn>
              <a:cxn ang="0">
                <a:pos x="318" y="101"/>
              </a:cxn>
              <a:cxn ang="0">
                <a:pos x="76" y="0"/>
              </a:cxn>
              <a:cxn ang="0">
                <a:pos x="33" y="0"/>
              </a:cxn>
              <a:cxn ang="0">
                <a:pos x="0" y="181"/>
              </a:cxn>
              <a:cxn ang="0">
                <a:pos x="172" y="249"/>
              </a:cxn>
              <a:cxn ang="0">
                <a:pos x="173" y="250"/>
              </a:cxn>
              <a:cxn ang="0">
                <a:pos x="180" y="368"/>
              </a:cxn>
              <a:cxn ang="0">
                <a:pos x="176" y="369"/>
              </a:cxn>
              <a:cxn ang="0">
                <a:pos x="17" y="454"/>
              </a:cxn>
              <a:cxn ang="0">
                <a:pos x="75" y="630"/>
              </a:cxn>
              <a:cxn ang="0">
                <a:pos x="259" y="607"/>
              </a:cxn>
              <a:cxn ang="0">
                <a:pos x="260" y="606"/>
              </a:cxn>
              <a:cxn ang="0">
                <a:pos x="324" y="706"/>
              </a:cxn>
              <a:cxn ang="0">
                <a:pos x="320" y="710"/>
              </a:cxn>
              <a:cxn ang="0">
                <a:pos x="222" y="861"/>
              </a:cxn>
              <a:cxn ang="0">
                <a:pos x="300" y="933"/>
              </a:cxn>
              <a:cxn ang="0">
                <a:pos x="518" y="727"/>
              </a:cxn>
              <a:cxn ang="0">
                <a:pos x="318" y="410"/>
              </a:cxn>
            </a:cxnLst>
            <a:rect l="0" t="0" r="r" b="b"/>
            <a:pathLst>
              <a:path w="518" h="933">
                <a:moveTo>
                  <a:pt x="318" y="410"/>
                </a:moveTo>
                <a:cubicBezTo>
                  <a:pt x="291" y="305"/>
                  <a:pt x="293" y="199"/>
                  <a:pt x="318" y="101"/>
                </a:cubicBezTo>
                <a:cubicBezTo>
                  <a:pt x="76" y="0"/>
                  <a:pt x="76" y="0"/>
                  <a:pt x="7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72" y="249"/>
                  <a:pt x="172" y="249"/>
                  <a:pt x="172" y="249"/>
                </a:cubicBezTo>
                <a:cubicBezTo>
                  <a:pt x="173" y="250"/>
                  <a:pt x="173" y="250"/>
                  <a:pt x="173" y="250"/>
                </a:cubicBezTo>
                <a:cubicBezTo>
                  <a:pt x="172" y="289"/>
                  <a:pt x="174" y="328"/>
                  <a:pt x="180" y="368"/>
                </a:cubicBezTo>
                <a:cubicBezTo>
                  <a:pt x="176" y="369"/>
                  <a:pt x="176" y="369"/>
                  <a:pt x="176" y="369"/>
                </a:cubicBezTo>
                <a:cubicBezTo>
                  <a:pt x="17" y="454"/>
                  <a:pt x="17" y="454"/>
                  <a:pt x="17" y="454"/>
                </a:cubicBezTo>
                <a:cubicBezTo>
                  <a:pt x="75" y="630"/>
                  <a:pt x="75" y="630"/>
                  <a:pt x="75" y="630"/>
                </a:cubicBezTo>
                <a:cubicBezTo>
                  <a:pt x="259" y="607"/>
                  <a:pt x="259" y="607"/>
                  <a:pt x="259" y="607"/>
                </a:cubicBezTo>
                <a:cubicBezTo>
                  <a:pt x="260" y="606"/>
                  <a:pt x="260" y="606"/>
                  <a:pt x="260" y="606"/>
                </a:cubicBezTo>
                <a:cubicBezTo>
                  <a:pt x="279" y="641"/>
                  <a:pt x="300" y="675"/>
                  <a:pt x="324" y="706"/>
                </a:cubicBezTo>
                <a:cubicBezTo>
                  <a:pt x="320" y="710"/>
                  <a:pt x="320" y="710"/>
                  <a:pt x="320" y="710"/>
                </a:cubicBezTo>
                <a:cubicBezTo>
                  <a:pt x="222" y="861"/>
                  <a:pt x="222" y="861"/>
                  <a:pt x="222" y="861"/>
                </a:cubicBezTo>
                <a:cubicBezTo>
                  <a:pt x="300" y="933"/>
                  <a:pt x="300" y="933"/>
                  <a:pt x="300" y="933"/>
                </a:cubicBezTo>
                <a:cubicBezTo>
                  <a:pt x="518" y="727"/>
                  <a:pt x="518" y="727"/>
                  <a:pt x="518" y="727"/>
                </a:cubicBezTo>
                <a:cubicBezTo>
                  <a:pt x="423" y="648"/>
                  <a:pt x="351" y="539"/>
                  <a:pt x="318" y="410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4"/>
            </p:custDataLst>
          </p:nvPr>
        </p:nvSpPr>
        <p:spPr bwMode="auto">
          <a:xfrm>
            <a:off x="7192664" y="1845417"/>
            <a:ext cx="1144712" cy="937936"/>
          </a:xfrm>
          <a:custGeom>
            <a:avLst/>
            <a:gdLst/>
            <a:ahLst/>
            <a:cxnLst>
              <a:cxn ang="0">
                <a:pos x="547" y="684"/>
              </a:cxn>
              <a:cxn ang="0">
                <a:pos x="834" y="605"/>
              </a:cxn>
              <a:cxn ang="0">
                <a:pos x="811" y="534"/>
              </a:cxn>
              <a:cxn ang="0">
                <a:pos x="627" y="557"/>
              </a:cxn>
              <a:cxn ang="0">
                <a:pos x="563" y="456"/>
              </a:cxn>
              <a:cxn ang="0">
                <a:pos x="566" y="453"/>
              </a:cxn>
              <a:cxn ang="0">
                <a:pos x="664" y="303"/>
              </a:cxn>
              <a:cxn ang="0">
                <a:pos x="529" y="177"/>
              </a:cxn>
              <a:cxn ang="0">
                <a:pos x="379" y="285"/>
              </a:cxn>
              <a:cxn ang="0">
                <a:pos x="275" y="227"/>
              </a:cxn>
              <a:cxn ang="0">
                <a:pos x="276" y="224"/>
              </a:cxn>
              <a:cxn ang="0">
                <a:pos x="289" y="45"/>
              </a:cxn>
              <a:cxn ang="0">
                <a:pos x="110" y="0"/>
              </a:cxn>
              <a:cxn ang="0">
                <a:pos x="30" y="166"/>
              </a:cxn>
              <a:cxn ang="0">
                <a:pos x="0" y="163"/>
              </a:cxn>
              <a:cxn ang="0">
                <a:pos x="0" y="290"/>
              </a:cxn>
              <a:cxn ang="0">
                <a:pos x="547" y="684"/>
              </a:cxn>
            </a:cxnLst>
            <a:rect l="0" t="0" r="r" b="b"/>
            <a:pathLst>
              <a:path w="834" h="684">
                <a:moveTo>
                  <a:pt x="547" y="684"/>
                </a:moveTo>
                <a:cubicBezTo>
                  <a:pt x="834" y="605"/>
                  <a:pt x="834" y="605"/>
                  <a:pt x="834" y="605"/>
                </a:cubicBezTo>
                <a:cubicBezTo>
                  <a:pt x="811" y="534"/>
                  <a:pt x="811" y="534"/>
                  <a:pt x="811" y="534"/>
                </a:cubicBezTo>
                <a:cubicBezTo>
                  <a:pt x="627" y="557"/>
                  <a:pt x="627" y="557"/>
                  <a:pt x="627" y="557"/>
                </a:cubicBezTo>
                <a:cubicBezTo>
                  <a:pt x="608" y="521"/>
                  <a:pt x="587" y="487"/>
                  <a:pt x="563" y="456"/>
                </a:cubicBezTo>
                <a:cubicBezTo>
                  <a:pt x="566" y="453"/>
                  <a:pt x="566" y="453"/>
                  <a:pt x="566" y="453"/>
                </a:cubicBezTo>
                <a:cubicBezTo>
                  <a:pt x="664" y="303"/>
                  <a:pt x="664" y="303"/>
                  <a:pt x="664" y="303"/>
                </a:cubicBezTo>
                <a:cubicBezTo>
                  <a:pt x="529" y="177"/>
                  <a:pt x="529" y="177"/>
                  <a:pt x="529" y="177"/>
                </a:cubicBezTo>
                <a:cubicBezTo>
                  <a:pt x="379" y="285"/>
                  <a:pt x="379" y="285"/>
                  <a:pt x="379" y="285"/>
                </a:cubicBezTo>
                <a:cubicBezTo>
                  <a:pt x="346" y="263"/>
                  <a:pt x="311" y="244"/>
                  <a:pt x="275" y="227"/>
                </a:cubicBezTo>
                <a:cubicBezTo>
                  <a:pt x="276" y="224"/>
                  <a:pt x="276" y="224"/>
                  <a:pt x="276" y="224"/>
                </a:cubicBezTo>
                <a:cubicBezTo>
                  <a:pt x="289" y="45"/>
                  <a:pt x="289" y="45"/>
                  <a:pt x="289" y="45"/>
                </a:cubicBezTo>
                <a:cubicBezTo>
                  <a:pt x="110" y="0"/>
                  <a:pt x="110" y="0"/>
                  <a:pt x="110" y="0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19" y="165"/>
                  <a:pt x="12" y="164"/>
                  <a:pt x="0" y="163"/>
                </a:cubicBezTo>
                <a:cubicBezTo>
                  <a:pt x="0" y="290"/>
                  <a:pt x="0" y="290"/>
                  <a:pt x="0" y="290"/>
                </a:cubicBezTo>
                <a:cubicBezTo>
                  <a:pt x="240" y="300"/>
                  <a:pt x="459" y="453"/>
                  <a:pt x="547" y="684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 bwMode="auto">
          <a:xfrm>
            <a:off x="6170363" y="1850381"/>
            <a:ext cx="951170" cy="949514"/>
          </a:xfrm>
          <a:custGeom>
            <a:avLst/>
            <a:gdLst/>
            <a:ahLst/>
            <a:cxnLst>
              <a:cxn ang="0">
                <a:pos x="566" y="305"/>
              </a:cxn>
              <a:cxn ang="0">
                <a:pos x="694" y="286"/>
              </a:cxn>
              <a:cxn ang="0">
                <a:pos x="694" y="159"/>
              </a:cxn>
              <a:cxn ang="0">
                <a:pos x="655" y="163"/>
              </a:cxn>
              <a:cxn ang="0">
                <a:pos x="654" y="160"/>
              </a:cxn>
              <a:cxn ang="0">
                <a:pos x="584" y="0"/>
              </a:cxn>
              <a:cxn ang="0">
                <a:pos x="405" y="46"/>
              </a:cxn>
              <a:cxn ang="0">
                <a:pos x="415" y="227"/>
              </a:cxn>
              <a:cxn ang="0">
                <a:pos x="280" y="305"/>
              </a:cxn>
              <a:cxn ang="0">
                <a:pos x="278" y="302"/>
              </a:cxn>
              <a:cxn ang="0">
                <a:pos x="128" y="201"/>
              </a:cxn>
              <a:cxn ang="0">
                <a:pos x="0" y="334"/>
              </a:cxn>
              <a:cxn ang="0">
                <a:pos x="106" y="484"/>
              </a:cxn>
              <a:cxn ang="0">
                <a:pos x="24" y="642"/>
              </a:cxn>
              <a:cxn ang="0">
                <a:pos x="24" y="642"/>
              </a:cxn>
              <a:cxn ang="0">
                <a:pos x="141" y="692"/>
              </a:cxn>
              <a:cxn ang="0">
                <a:pos x="566" y="305"/>
              </a:cxn>
            </a:cxnLst>
            <a:rect l="0" t="0" r="r" b="b"/>
            <a:pathLst>
              <a:path w="694" h="692">
                <a:moveTo>
                  <a:pt x="566" y="305"/>
                </a:moveTo>
                <a:cubicBezTo>
                  <a:pt x="608" y="294"/>
                  <a:pt x="650" y="288"/>
                  <a:pt x="694" y="286"/>
                </a:cubicBezTo>
                <a:cubicBezTo>
                  <a:pt x="694" y="159"/>
                  <a:pt x="694" y="159"/>
                  <a:pt x="694" y="159"/>
                </a:cubicBezTo>
                <a:cubicBezTo>
                  <a:pt x="682" y="159"/>
                  <a:pt x="670" y="161"/>
                  <a:pt x="655" y="163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584" y="0"/>
                  <a:pt x="584" y="0"/>
                  <a:pt x="584" y="0"/>
                </a:cubicBezTo>
                <a:cubicBezTo>
                  <a:pt x="405" y="46"/>
                  <a:pt x="405" y="46"/>
                  <a:pt x="405" y="46"/>
                </a:cubicBezTo>
                <a:cubicBezTo>
                  <a:pt x="415" y="227"/>
                  <a:pt x="415" y="227"/>
                  <a:pt x="415" y="227"/>
                </a:cubicBezTo>
                <a:cubicBezTo>
                  <a:pt x="367" y="249"/>
                  <a:pt x="322" y="274"/>
                  <a:pt x="280" y="305"/>
                </a:cubicBezTo>
                <a:cubicBezTo>
                  <a:pt x="278" y="302"/>
                  <a:pt x="278" y="302"/>
                  <a:pt x="278" y="302"/>
                </a:cubicBezTo>
                <a:cubicBezTo>
                  <a:pt x="128" y="201"/>
                  <a:pt x="128" y="201"/>
                  <a:pt x="128" y="201"/>
                </a:cubicBezTo>
                <a:cubicBezTo>
                  <a:pt x="0" y="334"/>
                  <a:pt x="0" y="334"/>
                  <a:pt x="0" y="334"/>
                </a:cubicBezTo>
                <a:cubicBezTo>
                  <a:pt x="106" y="484"/>
                  <a:pt x="106" y="484"/>
                  <a:pt x="106" y="484"/>
                </a:cubicBezTo>
                <a:cubicBezTo>
                  <a:pt x="73" y="534"/>
                  <a:pt x="45" y="586"/>
                  <a:pt x="24" y="642"/>
                </a:cubicBezTo>
                <a:cubicBezTo>
                  <a:pt x="24" y="642"/>
                  <a:pt x="24" y="642"/>
                  <a:pt x="24" y="642"/>
                </a:cubicBezTo>
                <a:cubicBezTo>
                  <a:pt x="141" y="692"/>
                  <a:pt x="141" y="692"/>
                  <a:pt x="141" y="692"/>
                </a:cubicBezTo>
                <a:cubicBezTo>
                  <a:pt x="207" y="507"/>
                  <a:pt x="361" y="358"/>
                  <a:pt x="566" y="305"/>
                </a:cubicBezTo>
                <a:close/>
              </a:path>
            </a:pathLst>
          </a:custGeom>
          <a:solidFill>
            <a:srgbClr val="178AA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6"/>
            </p:custDataLst>
          </p:nvPr>
        </p:nvSpPr>
        <p:spPr bwMode="auto">
          <a:xfrm>
            <a:off x="6368867" y="3772565"/>
            <a:ext cx="1338254" cy="555813"/>
          </a:xfrm>
          <a:custGeom>
            <a:avLst/>
            <a:gdLst/>
            <a:ahLst/>
            <a:cxnLst>
              <a:cxn ang="0">
                <a:pos x="728" y="92"/>
              </a:cxn>
              <a:cxn ang="0">
                <a:pos x="222" y="0"/>
              </a:cxn>
              <a:cxn ang="0">
                <a:pos x="0" y="210"/>
              </a:cxn>
              <a:cxn ang="0">
                <a:pos x="19" y="227"/>
              </a:cxn>
              <a:cxn ang="0">
                <a:pos x="169" y="119"/>
              </a:cxn>
              <a:cxn ang="0">
                <a:pos x="171" y="117"/>
              </a:cxn>
              <a:cxn ang="0">
                <a:pos x="274" y="174"/>
              </a:cxn>
              <a:cxn ang="0">
                <a:pos x="272" y="180"/>
              </a:cxn>
              <a:cxn ang="0">
                <a:pos x="259" y="359"/>
              </a:cxn>
              <a:cxn ang="0">
                <a:pos x="438" y="405"/>
              </a:cxn>
              <a:cxn ang="0">
                <a:pos x="517" y="237"/>
              </a:cxn>
              <a:cxn ang="0">
                <a:pos x="530" y="232"/>
              </a:cxn>
              <a:cxn ang="0">
                <a:pos x="661" y="228"/>
              </a:cxn>
              <a:cxn ang="0">
                <a:pos x="663" y="235"/>
              </a:cxn>
              <a:cxn ang="0">
                <a:pos x="706" y="383"/>
              </a:cxn>
              <a:cxn ang="0">
                <a:pos x="884" y="337"/>
              </a:cxn>
              <a:cxn ang="0">
                <a:pos x="876" y="163"/>
              </a:cxn>
              <a:cxn ang="0">
                <a:pos x="877" y="166"/>
              </a:cxn>
              <a:cxn ang="0">
                <a:pos x="976" y="115"/>
              </a:cxn>
              <a:cxn ang="0">
                <a:pos x="908" y="13"/>
              </a:cxn>
              <a:cxn ang="0">
                <a:pos x="728" y="92"/>
              </a:cxn>
            </a:cxnLst>
            <a:rect l="0" t="0" r="r" b="b"/>
            <a:pathLst>
              <a:path w="976" h="405">
                <a:moveTo>
                  <a:pt x="728" y="92"/>
                </a:moveTo>
                <a:cubicBezTo>
                  <a:pt x="547" y="139"/>
                  <a:pt x="364" y="99"/>
                  <a:pt x="222" y="0"/>
                </a:cubicBezTo>
                <a:cubicBezTo>
                  <a:pt x="0" y="210"/>
                  <a:pt x="0" y="210"/>
                  <a:pt x="0" y="210"/>
                </a:cubicBezTo>
                <a:cubicBezTo>
                  <a:pt x="19" y="227"/>
                  <a:pt x="19" y="227"/>
                  <a:pt x="19" y="227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204" y="139"/>
                  <a:pt x="238" y="158"/>
                  <a:pt x="274" y="174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59" y="359"/>
                  <a:pt x="259" y="359"/>
                  <a:pt x="259" y="35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517" y="237"/>
                  <a:pt x="517" y="237"/>
                  <a:pt x="517" y="237"/>
                </a:cubicBezTo>
                <a:cubicBezTo>
                  <a:pt x="530" y="232"/>
                  <a:pt x="530" y="232"/>
                  <a:pt x="530" y="232"/>
                </a:cubicBezTo>
                <a:cubicBezTo>
                  <a:pt x="569" y="235"/>
                  <a:pt x="601" y="236"/>
                  <a:pt x="661" y="228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706" y="383"/>
                  <a:pt x="706" y="383"/>
                  <a:pt x="706" y="383"/>
                </a:cubicBezTo>
                <a:cubicBezTo>
                  <a:pt x="884" y="337"/>
                  <a:pt x="884" y="337"/>
                  <a:pt x="884" y="337"/>
                </a:cubicBezTo>
                <a:cubicBezTo>
                  <a:pt x="876" y="163"/>
                  <a:pt x="876" y="163"/>
                  <a:pt x="876" y="163"/>
                </a:cubicBezTo>
                <a:cubicBezTo>
                  <a:pt x="877" y="166"/>
                  <a:pt x="877" y="166"/>
                  <a:pt x="877" y="166"/>
                </a:cubicBezTo>
                <a:cubicBezTo>
                  <a:pt x="911" y="151"/>
                  <a:pt x="944" y="134"/>
                  <a:pt x="976" y="115"/>
                </a:cubicBezTo>
                <a:cubicBezTo>
                  <a:pt x="908" y="13"/>
                  <a:pt x="908" y="13"/>
                  <a:pt x="908" y="13"/>
                </a:cubicBezTo>
                <a:cubicBezTo>
                  <a:pt x="854" y="48"/>
                  <a:pt x="794" y="75"/>
                  <a:pt x="728" y="92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7"/>
            </p:custDataLst>
          </p:nvPr>
        </p:nvSpPr>
        <p:spPr bwMode="auto">
          <a:xfrm>
            <a:off x="7672384" y="2741997"/>
            <a:ext cx="736124" cy="1303516"/>
          </a:xfrm>
          <a:custGeom>
            <a:avLst/>
            <a:gdLst/>
            <a:ahLst/>
            <a:cxnLst>
              <a:cxn ang="0">
                <a:pos x="364" y="260"/>
              </a:cxn>
              <a:cxn ang="0">
                <a:pos x="357" y="142"/>
              </a:cxn>
              <a:cxn ang="0">
                <a:pos x="361" y="140"/>
              </a:cxn>
              <a:cxn ang="0">
                <a:pos x="519" y="55"/>
              </a:cxn>
              <a:cxn ang="0">
                <a:pos x="501" y="0"/>
              </a:cxn>
              <a:cxn ang="0">
                <a:pos x="214" y="80"/>
              </a:cxn>
              <a:cxn ang="0">
                <a:pos x="219" y="95"/>
              </a:cxn>
              <a:cxn ang="0">
                <a:pos x="0" y="735"/>
              </a:cxn>
              <a:cxn ang="0">
                <a:pos x="85" y="862"/>
              </a:cxn>
              <a:cxn ang="0">
                <a:pos x="215" y="951"/>
              </a:cxn>
              <a:cxn ang="0">
                <a:pos x="343" y="818"/>
              </a:cxn>
              <a:cxn ang="0">
                <a:pos x="237" y="666"/>
              </a:cxn>
              <a:cxn ang="0">
                <a:pos x="236" y="665"/>
              </a:cxn>
              <a:cxn ang="0">
                <a:pos x="318" y="507"/>
              </a:cxn>
              <a:cxn ang="0">
                <a:pos x="324" y="508"/>
              </a:cxn>
              <a:cxn ang="0">
                <a:pos x="503" y="510"/>
              </a:cxn>
              <a:cxn ang="0">
                <a:pos x="537" y="328"/>
              </a:cxn>
              <a:cxn ang="0">
                <a:pos x="365" y="260"/>
              </a:cxn>
              <a:cxn ang="0">
                <a:pos x="364" y="260"/>
              </a:cxn>
            </a:cxnLst>
            <a:rect l="0" t="0" r="r" b="b"/>
            <a:pathLst>
              <a:path w="537" h="951">
                <a:moveTo>
                  <a:pt x="364" y="260"/>
                </a:moveTo>
                <a:cubicBezTo>
                  <a:pt x="365" y="221"/>
                  <a:pt x="363" y="181"/>
                  <a:pt x="357" y="142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519" y="55"/>
                  <a:pt x="519" y="55"/>
                  <a:pt x="519" y="55"/>
                </a:cubicBezTo>
                <a:cubicBezTo>
                  <a:pt x="501" y="0"/>
                  <a:pt x="501" y="0"/>
                  <a:pt x="501" y="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16" y="85"/>
                  <a:pt x="217" y="90"/>
                  <a:pt x="219" y="95"/>
                </a:cubicBezTo>
                <a:cubicBezTo>
                  <a:pt x="282" y="340"/>
                  <a:pt x="188" y="589"/>
                  <a:pt x="0" y="735"/>
                </a:cubicBezTo>
                <a:cubicBezTo>
                  <a:pt x="85" y="862"/>
                  <a:pt x="85" y="862"/>
                  <a:pt x="85" y="862"/>
                </a:cubicBezTo>
                <a:cubicBezTo>
                  <a:pt x="215" y="951"/>
                  <a:pt x="215" y="951"/>
                  <a:pt x="215" y="951"/>
                </a:cubicBezTo>
                <a:cubicBezTo>
                  <a:pt x="343" y="818"/>
                  <a:pt x="343" y="818"/>
                  <a:pt x="343" y="818"/>
                </a:cubicBezTo>
                <a:cubicBezTo>
                  <a:pt x="237" y="666"/>
                  <a:pt x="237" y="666"/>
                  <a:pt x="237" y="666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69" y="616"/>
                  <a:pt x="297" y="563"/>
                  <a:pt x="318" y="507"/>
                </a:cubicBezTo>
                <a:cubicBezTo>
                  <a:pt x="324" y="508"/>
                  <a:pt x="324" y="508"/>
                  <a:pt x="324" y="508"/>
                </a:cubicBezTo>
                <a:cubicBezTo>
                  <a:pt x="503" y="510"/>
                  <a:pt x="503" y="510"/>
                  <a:pt x="503" y="510"/>
                </a:cubicBezTo>
                <a:cubicBezTo>
                  <a:pt x="537" y="328"/>
                  <a:pt x="537" y="328"/>
                  <a:pt x="537" y="328"/>
                </a:cubicBezTo>
                <a:cubicBezTo>
                  <a:pt x="365" y="260"/>
                  <a:pt x="365" y="260"/>
                  <a:pt x="365" y="260"/>
                </a:cubicBezTo>
                <a:lnTo>
                  <a:pt x="364" y="260"/>
                </a:ln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8"/>
            </p:custDataLst>
          </p:nvPr>
        </p:nvSpPr>
        <p:spPr bwMode="auto">
          <a:xfrm>
            <a:off x="6304356" y="2234156"/>
            <a:ext cx="1705488" cy="1705487"/>
          </a:xfrm>
          <a:custGeom>
            <a:avLst/>
            <a:gdLst/>
            <a:ahLst/>
            <a:cxnLst>
              <a:cxn ang="0">
                <a:pos x="1116" y="391"/>
              </a:cxn>
              <a:cxn ang="0">
                <a:pos x="391" y="127"/>
              </a:cxn>
              <a:cxn ang="0">
                <a:pos x="127" y="851"/>
              </a:cxn>
              <a:cxn ang="0">
                <a:pos x="851" y="1115"/>
              </a:cxn>
              <a:cxn ang="0">
                <a:pos x="1116" y="391"/>
              </a:cxn>
            </a:cxnLst>
            <a:rect l="0" t="0" r="r" b="b"/>
            <a:pathLst>
              <a:path w="1243" h="1243">
                <a:moveTo>
                  <a:pt x="1116" y="391"/>
                </a:moveTo>
                <a:cubicBezTo>
                  <a:pt x="989" y="118"/>
                  <a:pt x="664" y="0"/>
                  <a:pt x="391" y="127"/>
                </a:cubicBezTo>
                <a:cubicBezTo>
                  <a:pt x="118" y="254"/>
                  <a:pt x="0" y="578"/>
                  <a:pt x="127" y="851"/>
                </a:cubicBezTo>
                <a:cubicBezTo>
                  <a:pt x="254" y="1124"/>
                  <a:pt x="579" y="1243"/>
                  <a:pt x="851" y="1115"/>
                </a:cubicBezTo>
                <a:cubicBezTo>
                  <a:pt x="1124" y="988"/>
                  <a:pt x="1243" y="664"/>
                  <a:pt x="1116" y="391"/>
                </a:cubicBezTo>
                <a:close/>
              </a:path>
            </a:pathLst>
          </a:cu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9"/>
            </p:custDataLst>
          </p:nvPr>
        </p:nvSpPr>
        <p:spPr bwMode="auto">
          <a:xfrm>
            <a:off x="6713980" y="2656447"/>
            <a:ext cx="886892" cy="558411"/>
          </a:xfrm>
          <a:custGeom>
            <a:avLst/>
            <a:gdLst/>
            <a:ahLst/>
            <a:cxnLst>
              <a:cxn ang="0">
                <a:pos x="880" y="447"/>
              </a:cxn>
              <a:cxn ang="0">
                <a:pos x="879" y="427"/>
              </a:cxn>
              <a:cxn ang="0">
                <a:pos x="431" y="0"/>
              </a:cxn>
              <a:cxn ang="0">
                <a:pos x="3" y="317"/>
              </a:cxn>
              <a:cxn ang="0">
                <a:pos x="0" y="326"/>
              </a:cxn>
              <a:cxn ang="0">
                <a:pos x="108" y="326"/>
              </a:cxn>
              <a:cxn ang="0">
                <a:pos x="109" y="322"/>
              </a:cxn>
              <a:cxn ang="0">
                <a:pos x="431" y="102"/>
              </a:cxn>
              <a:cxn ang="0">
                <a:pos x="776" y="424"/>
              </a:cxn>
              <a:cxn ang="0">
                <a:pos x="778" y="447"/>
              </a:cxn>
              <a:cxn ang="0">
                <a:pos x="729" y="447"/>
              </a:cxn>
              <a:cxn ang="0">
                <a:pos x="826" y="580"/>
              </a:cxn>
              <a:cxn ang="0">
                <a:pos x="921" y="447"/>
              </a:cxn>
              <a:cxn ang="0">
                <a:pos x="880" y="447"/>
              </a:cxn>
            </a:cxnLst>
            <a:rect l="0" t="0" r="r" b="b"/>
            <a:pathLst>
              <a:path w="921" h="580">
                <a:moveTo>
                  <a:pt x="880" y="447"/>
                </a:moveTo>
                <a:cubicBezTo>
                  <a:pt x="879" y="427"/>
                  <a:pt x="879" y="427"/>
                  <a:pt x="879" y="427"/>
                </a:cubicBezTo>
                <a:cubicBezTo>
                  <a:pt x="867" y="187"/>
                  <a:pt x="670" y="0"/>
                  <a:pt x="431" y="0"/>
                </a:cubicBezTo>
                <a:cubicBezTo>
                  <a:pt x="236" y="0"/>
                  <a:pt x="60" y="130"/>
                  <a:pt x="3" y="317"/>
                </a:cubicBezTo>
                <a:cubicBezTo>
                  <a:pt x="0" y="326"/>
                  <a:pt x="0" y="326"/>
                  <a:pt x="0" y="326"/>
                </a:cubicBezTo>
                <a:cubicBezTo>
                  <a:pt x="108" y="326"/>
                  <a:pt x="108" y="326"/>
                  <a:pt x="108" y="326"/>
                </a:cubicBezTo>
                <a:cubicBezTo>
                  <a:pt x="109" y="322"/>
                  <a:pt x="109" y="322"/>
                  <a:pt x="109" y="322"/>
                </a:cubicBezTo>
                <a:cubicBezTo>
                  <a:pt x="162" y="188"/>
                  <a:pt x="288" y="102"/>
                  <a:pt x="431" y="102"/>
                </a:cubicBezTo>
                <a:cubicBezTo>
                  <a:pt x="612" y="102"/>
                  <a:pt x="763" y="244"/>
                  <a:pt x="776" y="424"/>
                </a:cubicBezTo>
                <a:cubicBezTo>
                  <a:pt x="778" y="447"/>
                  <a:pt x="778" y="447"/>
                  <a:pt x="778" y="447"/>
                </a:cubicBezTo>
                <a:cubicBezTo>
                  <a:pt x="729" y="447"/>
                  <a:pt x="729" y="447"/>
                  <a:pt x="729" y="447"/>
                </a:cubicBezTo>
                <a:cubicBezTo>
                  <a:pt x="826" y="580"/>
                  <a:pt x="826" y="580"/>
                  <a:pt x="826" y="580"/>
                </a:cubicBezTo>
                <a:cubicBezTo>
                  <a:pt x="921" y="447"/>
                  <a:pt x="921" y="447"/>
                  <a:pt x="921" y="447"/>
                </a:cubicBezTo>
                <a:lnTo>
                  <a:pt x="880" y="447"/>
                </a:ln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10"/>
            </p:custDataLst>
          </p:nvPr>
        </p:nvSpPr>
        <p:spPr bwMode="auto">
          <a:xfrm>
            <a:off x="6698723" y="3098844"/>
            <a:ext cx="806264" cy="421048"/>
          </a:xfrm>
          <a:custGeom>
            <a:avLst/>
            <a:gdLst/>
            <a:ahLst/>
            <a:cxnLst>
              <a:cxn ang="0">
                <a:pos x="704" y="235"/>
              </a:cxn>
              <a:cxn ang="0">
                <a:pos x="462" y="334"/>
              </a:cxn>
              <a:cxn ang="0">
                <a:pos x="166" y="166"/>
              </a:cxn>
              <a:cxn ang="0">
                <a:pos x="147" y="134"/>
              </a:cxn>
              <a:cxn ang="0">
                <a:pos x="192" y="134"/>
              </a:cxn>
              <a:cxn ang="0">
                <a:pos x="95" y="0"/>
              </a:cxn>
              <a:cxn ang="0">
                <a:pos x="0" y="134"/>
              </a:cxn>
              <a:cxn ang="0">
                <a:pos x="38" y="134"/>
              </a:cxn>
              <a:cxn ang="0">
                <a:pos x="43" y="147"/>
              </a:cxn>
              <a:cxn ang="0">
                <a:pos x="462" y="436"/>
              </a:cxn>
              <a:cxn ang="0">
                <a:pos x="830" y="244"/>
              </a:cxn>
              <a:cxn ang="0">
                <a:pos x="838" y="233"/>
              </a:cxn>
              <a:cxn ang="0">
                <a:pos x="706" y="233"/>
              </a:cxn>
              <a:cxn ang="0">
                <a:pos x="704" y="235"/>
              </a:cxn>
            </a:cxnLst>
            <a:rect l="0" t="0" r="r" b="b"/>
            <a:pathLst>
              <a:path w="838" h="436">
                <a:moveTo>
                  <a:pt x="704" y="235"/>
                </a:moveTo>
                <a:cubicBezTo>
                  <a:pt x="640" y="298"/>
                  <a:pt x="551" y="334"/>
                  <a:pt x="462" y="334"/>
                </a:cubicBezTo>
                <a:cubicBezTo>
                  <a:pt x="342" y="334"/>
                  <a:pt x="228" y="270"/>
                  <a:pt x="166" y="166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92" y="134"/>
                  <a:pt x="192" y="134"/>
                  <a:pt x="192" y="13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134"/>
                  <a:pt x="0" y="134"/>
                  <a:pt x="0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09" y="320"/>
                  <a:pt x="278" y="436"/>
                  <a:pt x="462" y="436"/>
                </a:cubicBezTo>
                <a:cubicBezTo>
                  <a:pt x="609" y="436"/>
                  <a:pt x="746" y="364"/>
                  <a:pt x="830" y="244"/>
                </a:cubicBezTo>
                <a:cubicBezTo>
                  <a:pt x="838" y="233"/>
                  <a:pt x="838" y="233"/>
                  <a:pt x="838" y="233"/>
                </a:cubicBezTo>
                <a:cubicBezTo>
                  <a:pt x="706" y="233"/>
                  <a:pt x="706" y="233"/>
                  <a:pt x="706" y="233"/>
                </a:cubicBezTo>
                <a:lnTo>
                  <a:pt x="704" y="235"/>
                </a:ln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1"/>
            </p:custDataLst>
          </p:nvPr>
        </p:nvSpPr>
        <p:spPr bwMode="auto">
          <a:xfrm>
            <a:off x="6868936" y="2827103"/>
            <a:ext cx="543482" cy="528550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0" y="327"/>
              </a:cxn>
              <a:cxn ang="0">
                <a:pos x="46" y="327"/>
              </a:cxn>
              <a:cxn ang="0">
                <a:pos x="80" y="407"/>
              </a:cxn>
              <a:cxn ang="0">
                <a:pos x="48" y="439"/>
              </a:cxn>
              <a:cxn ang="0">
                <a:pos x="119" y="510"/>
              </a:cxn>
              <a:cxn ang="0">
                <a:pos x="151" y="478"/>
              </a:cxn>
              <a:cxn ang="0">
                <a:pos x="230" y="511"/>
              </a:cxn>
              <a:cxn ang="0">
                <a:pos x="230" y="550"/>
              </a:cxn>
              <a:cxn ang="0">
                <a:pos x="330" y="550"/>
              </a:cxn>
              <a:cxn ang="0">
                <a:pos x="330" y="512"/>
              </a:cxn>
              <a:cxn ang="0">
                <a:pos x="414" y="478"/>
              </a:cxn>
              <a:cxn ang="0">
                <a:pos x="444" y="509"/>
              </a:cxn>
              <a:cxn ang="0">
                <a:pos x="515" y="438"/>
              </a:cxn>
              <a:cxn ang="0">
                <a:pos x="485" y="408"/>
              </a:cxn>
              <a:cxn ang="0">
                <a:pos x="520" y="327"/>
              </a:cxn>
              <a:cxn ang="0">
                <a:pos x="564" y="327"/>
              </a:cxn>
              <a:cxn ang="0">
                <a:pos x="564" y="227"/>
              </a:cxn>
              <a:cxn ang="0">
                <a:pos x="521" y="227"/>
              </a:cxn>
              <a:cxn ang="0">
                <a:pos x="486" y="143"/>
              </a:cxn>
              <a:cxn ang="0">
                <a:pos x="518" y="111"/>
              </a:cxn>
              <a:cxn ang="0">
                <a:pos x="447" y="40"/>
              </a:cxn>
              <a:cxn ang="0">
                <a:pos x="415" y="72"/>
              </a:cxn>
              <a:cxn ang="0">
                <a:pos x="330" y="38"/>
              </a:cxn>
              <a:cxn ang="0">
                <a:pos x="330" y="0"/>
              </a:cxn>
              <a:cxn ang="0">
                <a:pos x="230" y="0"/>
              </a:cxn>
              <a:cxn ang="0">
                <a:pos x="230" y="39"/>
              </a:cxn>
              <a:cxn ang="0">
                <a:pos x="150" y="73"/>
              </a:cxn>
              <a:cxn ang="0">
                <a:pos x="116" y="39"/>
              </a:cxn>
              <a:cxn ang="0">
                <a:pos x="45" y="110"/>
              </a:cxn>
              <a:cxn ang="0">
                <a:pos x="79" y="144"/>
              </a:cxn>
              <a:cxn ang="0">
                <a:pos x="45" y="227"/>
              </a:cxn>
              <a:cxn ang="0">
                <a:pos x="0" y="227"/>
              </a:cxn>
              <a:cxn ang="0">
                <a:pos x="283" y="104"/>
              </a:cxn>
              <a:cxn ang="0">
                <a:pos x="456" y="275"/>
              </a:cxn>
              <a:cxn ang="0">
                <a:pos x="283" y="446"/>
              </a:cxn>
              <a:cxn ang="0">
                <a:pos x="110" y="275"/>
              </a:cxn>
              <a:cxn ang="0">
                <a:pos x="283" y="104"/>
              </a:cxn>
            </a:cxnLst>
            <a:rect l="0" t="0" r="r" b="b"/>
            <a:pathLst>
              <a:path w="564" h="550">
                <a:moveTo>
                  <a:pt x="0" y="227"/>
                </a:moveTo>
                <a:cubicBezTo>
                  <a:pt x="0" y="327"/>
                  <a:pt x="0" y="327"/>
                  <a:pt x="0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52" y="356"/>
                  <a:pt x="64" y="383"/>
                  <a:pt x="80" y="407"/>
                </a:cubicBezTo>
                <a:cubicBezTo>
                  <a:pt x="48" y="439"/>
                  <a:pt x="48" y="439"/>
                  <a:pt x="48" y="439"/>
                </a:cubicBezTo>
                <a:cubicBezTo>
                  <a:pt x="119" y="510"/>
                  <a:pt x="119" y="510"/>
                  <a:pt x="119" y="510"/>
                </a:cubicBezTo>
                <a:cubicBezTo>
                  <a:pt x="151" y="478"/>
                  <a:pt x="151" y="478"/>
                  <a:pt x="151" y="478"/>
                </a:cubicBezTo>
                <a:cubicBezTo>
                  <a:pt x="175" y="493"/>
                  <a:pt x="202" y="504"/>
                  <a:pt x="230" y="511"/>
                </a:cubicBezTo>
                <a:cubicBezTo>
                  <a:pt x="230" y="550"/>
                  <a:pt x="230" y="550"/>
                  <a:pt x="230" y="550"/>
                </a:cubicBezTo>
                <a:cubicBezTo>
                  <a:pt x="330" y="550"/>
                  <a:pt x="330" y="550"/>
                  <a:pt x="330" y="550"/>
                </a:cubicBezTo>
                <a:cubicBezTo>
                  <a:pt x="330" y="512"/>
                  <a:pt x="330" y="512"/>
                  <a:pt x="330" y="512"/>
                </a:cubicBezTo>
                <a:cubicBezTo>
                  <a:pt x="360" y="506"/>
                  <a:pt x="389" y="494"/>
                  <a:pt x="414" y="478"/>
                </a:cubicBezTo>
                <a:cubicBezTo>
                  <a:pt x="444" y="509"/>
                  <a:pt x="444" y="509"/>
                  <a:pt x="444" y="509"/>
                </a:cubicBezTo>
                <a:cubicBezTo>
                  <a:pt x="515" y="438"/>
                  <a:pt x="515" y="438"/>
                  <a:pt x="515" y="438"/>
                </a:cubicBezTo>
                <a:cubicBezTo>
                  <a:pt x="485" y="408"/>
                  <a:pt x="485" y="408"/>
                  <a:pt x="485" y="408"/>
                </a:cubicBezTo>
                <a:cubicBezTo>
                  <a:pt x="502" y="384"/>
                  <a:pt x="514" y="356"/>
                  <a:pt x="520" y="327"/>
                </a:cubicBezTo>
                <a:cubicBezTo>
                  <a:pt x="564" y="327"/>
                  <a:pt x="564" y="327"/>
                  <a:pt x="564" y="327"/>
                </a:cubicBezTo>
                <a:cubicBezTo>
                  <a:pt x="564" y="227"/>
                  <a:pt x="564" y="227"/>
                  <a:pt x="564" y="227"/>
                </a:cubicBezTo>
                <a:cubicBezTo>
                  <a:pt x="521" y="227"/>
                  <a:pt x="521" y="227"/>
                  <a:pt x="521" y="227"/>
                </a:cubicBezTo>
                <a:cubicBezTo>
                  <a:pt x="515" y="196"/>
                  <a:pt x="503" y="168"/>
                  <a:pt x="486" y="143"/>
                </a:cubicBezTo>
                <a:cubicBezTo>
                  <a:pt x="518" y="111"/>
                  <a:pt x="518" y="111"/>
                  <a:pt x="518" y="111"/>
                </a:cubicBezTo>
                <a:cubicBezTo>
                  <a:pt x="447" y="40"/>
                  <a:pt x="447" y="40"/>
                  <a:pt x="447" y="40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9" y="56"/>
                  <a:pt x="361" y="44"/>
                  <a:pt x="330" y="38"/>
                </a:cubicBezTo>
                <a:cubicBezTo>
                  <a:pt x="330" y="0"/>
                  <a:pt x="330" y="0"/>
                  <a:pt x="3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01" y="46"/>
                  <a:pt x="174" y="57"/>
                  <a:pt x="150" y="73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63" y="169"/>
                  <a:pt x="51" y="197"/>
                  <a:pt x="45" y="227"/>
                </a:cubicBezTo>
                <a:lnTo>
                  <a:pt x="0" y="227"/>
                </a:lnTo>
                <a:close/>
                <a:moveTo>
                  <a:pt x="283" y="104"/>
                </a:moveTo>
                <a:cubicBezTo>
                  <a:pt x="378" y="104"/>
                  <a:pt x="456" y="181"/>
                  <a:pt x="456" y="275"/>
                </a:cubicBezTo>
                <a:cubicBezTo>
                  <a:pt x="456" y="369"/>
                  <a:pt x="378" y="446"/>
                  <a:pt x="283" y="446"/>
                </a:cubicBezTo>
                <a:cubicBezTo>
                  <a:pt x="188" y="446"/>
                  <a:pt x="110" y="369"/>
                  <a:pt x="110" y="275"/>
                </a:cubicBezTo>
                <a:cubicBezTo>
                  <a:pt x="110" y="181"/>
                  <a:pt x="188" y="104"/>
                  <a:pt x="283" y="104"/>
                </a:cubicBez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 bwMode="auto">
          <a:xfrm>
            <a:off x="7012271" y="2967453"/>
            <a:ext cx="253825" cy="247851"/>
          </a:xfrm>
          <a:custGeom>
            <a:avLst/>
            <a:gdLst/>
            <a:ahLst/>
            <a:cxnLst>
              <a:cxn ang="0">
                <a:pos x="131" y="259"/>
              </a:cxn>
              <a:cxn ang="0">
                <a:pos x="261" y="129"/>
              </a:cxn>
              <a:cxn ang="0">
                <a:pos x="131" y="0"/>
              </a:cxn>
              <a:cxn ang="0">
                <a:pos x="0" y="129"/>
              </a:cxn>
              <a:cxn ang="0">
                <a:pos x="131" y="259"/>
              </a:cxn>
              <a:cxn ang="0">
                <a:pos x="131" y="42"/>
              </a:cxn>
              <a:cxn ang="0">
                <a:pos x="219" y="129"/>
              </a:cxn>
              <a:cxn ang="0">
                <a:pos x="131" y="217"/>
              </a:cxn>
              <a:cxn ang="0">
                <a:pos x="42" y="129"/>
              </a:cxn>
              <a:cxn ang="0">
                <a:pos x="131" y="42"/>
              </a:cxn>
            </a:cxnLst>
            <a:rect l="0" t="0" r="r" b="b"/>
            <a:pathLst>
              <a:path w="261" h="259">
                <a:moveTo>
                  <a:pt x="131" y="259"/>
                </a:moveTo>
                <a:cubicBezTo>
                  <a:pt x="203" y="259"/>
                  <a:pt x="261" y="201"/>
                  <a:pt x="261" y="129"/>
                </a:cubicBezTo>
                <a:cubicBezTo>
                  <a:pt x="261" y="58"/>
                  <a:pt x="203" y="0"/>
                  <a:pt x="131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201"/>
                  <a:pt x="58" y="259"/>
                  <a:pt x="131" y="259"/>
                </a:cubicBezTo>
                <a:close/>
                <a:moveTo>
                  <a:pt x="131" y="42"/>
                </a:moveTo>
                <a:cubicBezTo>
                  <a:pt x="179" y="42"/>
                  <a:pt x="219" y="81"/>
                  <a:pt x="219" y="129"/>
                </a:cubicBezTo>
                <a:cubicBezTo>
                  <a:pt x="219" y="177"/>
                  <a:pt x="179" y="217"/>
                  <a:pt x="131" y="217"/>
                </a:cubicBezTo>
                <a:cubicBezTo>
                  <a:pt x="82" y="217"/>
                  <a:pt x="42" y="177"/>
                  <a:pt x="42" y="129"/>
                </a:cubicBezTo>
                <a:cubicBezTo>
                  <a:pt x="42" y="81"/>
                  <a:pt x="82" y="42"/>
                  <a:pt x="131" y="42"/>
                </a:cubicBez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椭圆 15"/>
          <p:cNvSpPr/>
          <p:nvPr>
            <p:custDataLst>
              <p:tags r:id="rId13"/>
            </p:custDataLst>
          </p:nvPr>
        </p:nvSpPr>
        <p:spPr bwMode="auto">
          <a:xfrm>
            <a:off x="7095884" y="3048078"/>
            <a:ext cx="89585" cy="86600"/>
          </a:xfrm>
          <a:prstGeom prst="ellipse">
            <a:avLst/>
          </a:pr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986202" y="1038703"/>
            <a:ext cx="8083370" cy="6848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直线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和圆的位置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关系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</p:txBody>
      </p:sp>
      <p:grpSp>
        <p:nvGrpSpPr>
          <p:cNvPr id="18" name="组合 11"/>
          <p:cNvGrpSpPr>
            <a:grpSpLocks/>
          </p:cNvGrpSpPr>
          <p:nvPr/>
        </p:nvGrpSpPr>
        <p:grpSpPr bwMode="auto">
          <a:xfrm>
            <a:off x="0" y="0"/>
            <a:ext cx="1630362" cy="400050"/>
            <a:chOff x="321077" y="536227"/>
            <a:chExt cx="1629583" cy="400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第</a:t>
              </a:r>
              <a:r>
                <a:rPr lang="zh-CN" altLang="en-US" sz="2000" b="1" dirty="0">
                  <a:solidFill>
                    <a:prstClr val="white"/>
                  </a:solidFill>
                </a:rPr>
                <a:t>一</a:t>
              </a:r>
              <a:r>
                <a:rPr lang="zh-CN" altLang="en-US" sz="2000" b="1" dirty="0" smtClean="0">
                  <a:solidFill>
                    <a:prstClr val="white"/>
                  </a:solidFill>
                </a:rPr>
                <a:t>课时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椭圆 20">
            <a:hlinkClick r:id="rId16" action="ppaction://hlinksldjump"/>
          </p:cNvPr>
          <p:cNvSpPr/>
          <p:nvPr/>
        </p:nvSpPr>
        <p:spPr>
          <a:xfrm>
            <a:off x="7944654" y="4555066"/>
            <a:ext cx="1133073" cy="57996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kern="0" dirty="0">
                <a:solidFill>
                  <a:sysClr val="window" lastClr="FFFFFF"/>
                </a:solidFill>
                <a:latin typeface="Calibri"/>
                <a:ea typeface="宋体"/>
                <a:hlinkClick r:id="rId16" action="ppaction://hlinksldjump"/>
              </a:rPr>
              <a:t>返回</a:t>
            </a:r>
            <a:endParaRPr lang="zh-CN" altLang="en-US" sz="2400" b="1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93136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矩形 1"/>
          <p:cNvSpPr>
            <a:spLocks noChangeArrowheads="1"/>
          </p:cNvSpPr>
          <p:nvPr/>
        </p:nvSpPr>
        <p:spPr bwMode="auto">
          <a:xfrm>
            <a:off x="797443" y="494052"/>
            <a:ext cx="7761766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30263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2. 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Rt△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,∠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=90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=3cm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=4cm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，以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为圆心画圆，当半径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为何值时，圆</a:t>
            </a:r>
            <a:r>
              <a:rPr lang="en-US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与线段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有一个公共点？当半径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为何值时，圆</a:t>
            </a:r>
            <a:r>
              <a:rPr lang="en-US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与线段</a:t>
            </a:r>
            <a:r>
              <a:rPr lang="zh-CN" altLang="zh-CN" sz="28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有两个公共点？</a:t>
            </a:r>
          </a:p>
        </p:txBody>
      </p:sp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1350963" y="3065462"/>
            <a:ext cx="847725" cy="1449388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5843" name="Text Box 25"/>
          <p:cNvSpPr txBox="1"/>
          <p:nvPr/>
        </p:nvSpPr>
        <p:spPr>
          <a:xfrm>
            <a:off x="2198688" y="4286250"/>
            <a:ext cx="279400" cy="398462"/>
          </a:xfrm>
          <a:prstGeom prst="rect">
            <a:avLst/>
          </a:prstGeom>
          <a:noFill/>
          <a:ln w="9525">
            <a:noFill/>
          </a:ln>
        </p:spPr>
        <p:txBody>
          <a:bodyPr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35844" name="Text Box 26"/>
          <p:cNvSpPr txBox="1"/>
          <p:nvPr/>
        </p:nvSpPr>
        <p:spPr>
          <a:xfrm>
            <a:off x="1243013" y="2644775"/>
            <a:ext cx="309562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B</a:t>
            </a:r>
          </a:p>
        </p:txBody>
      </p:sp>
      <p:sp>
        <p:nvSpPr>
          <p:cNvPr id="35845" name="Text Box 27"/>
          <p:cNvSpPr txBox="1"/>
          <p:nvPr/>
        </p:nvSpPr>
        <p:spPr>
          <a:xfrm>
            <a:off x="1082675" y="4286250"/>
            <a:ext cx="311719" cy="397591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C</a:t>
            </a:r>
          </a:p>
        </p:txBody>
      </p:sp>
      <p:sp>
        <p:nvSpPr>
          <p:cNvPr id="35846" name="Text Box 28"/>
          <p:cNvSpPr txBox="1"/>
          <p:nvPr/>
        </p:nvSpPr>
        <p:spPr>
          <a:xfrm>
            <a:off x="2198688" y="4286250"/>
            <a:ext cx="279400" cy="398462"/>
          </a:xfrm>
          <a:prstGeom prst="rect">
            <a:avLst/>
          </a:prstGeom>
          <a:noFill/>
          <a:ln w="9525">
            <a:noFill/>
          </a:ln>
        </p:spPr>
        <p:txBody>
          <a:bodyPr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i="1" noProof="1">
                <a:solidFill>
                  <a:srgbClr val="FF3399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72711" name="Line 29"/>
          <p:cNvSpPr>
            <a:spLocks noChangeShapeType="1"/>
          </p:cNvSpPr>
          <p:nvPr/>
        </p:nvSpPr>
        <p:spPr bwMode="auto">
          <a:xfrm>
            <a:off x="1350963" y="4287837"/>
            <a:ext cx="177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2712" name="Line 30"/>
          <p:cNvSpPr>
            <a:spLocks noChangeShapeType="1"/>
          </p:cNvSpPr>
          <p:nvPr/>
        </p:nvSpPr>
        <p:spPr bwMode="auto">
          <a:xfrm>
            <a:off x="1528763" y="4287837"/>
            <a:ext cx="0" cy="2270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2713" name="Line 31"/>
          <p:cNvSpPr>
            <a:spLocks noChangeShapeType="1"/>
          </p:cNvSpPr>
          <p:nvPr/>
        </p:nvSpPr>
        <p:spPr bwMode="auto">
          <a:xfrm flipV="1">
            <a:off x="1350963" y="4110037"/>
            <a:ext cx="628650" cy="404813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5850" name="Text Box 32"/>
          <p:cNvSpPr txBox="1"/>
          <p:nvPr/>
        </p:nvSpPr>
        <p:spPr>
          <a:xfrm>
            <a:off x="2017713" y="3925887"/>
            <a:ext cx="298450" cy="350838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875" b="1" i="1" noProof="1">
                <a:solidFill>
                  <a:srgbClr val="FF3399"/>
                </a:solidFill>
                <a:ea typeface="宋体" pitchFamily="2" charset="-122"/>
              </a:rPr>
              <a:t>D</a:t>
            </a:r>
          </a:p>
        </p:txBody>
      </p:sp>
      <p:sp>
        <p:nvSpPr>
          <p:cNvPr id="72715" name="Line 33"/>
          <p:cNvSpPr>
            <a:spLocks noChangeShapeType="1"/>
          </p:cNvSpPr>
          <p:nvPr/>
        </p:nvSpPr>
        <p:spPr bwMode="auto">
          <a:xfrm>
            <a:off x="1873250" y="4160837"/>
            <a:ext cx="58738" cy="14128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2716" name="Line 34"/>
          <p:cNvSpPr>
            <a:spLocks noChangeShapeType="1"/>
          </p:cNvSpPr>
          <p:nvPr/>
        </p:nvSpPr>
        <p:spPr bwMode="auto">
          <a:xfrm flipV="1">
            <a:off x="1931988" y="4252912"/>
            <a:ext cx="93662" cy="492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5853" name="Text Box 35"/>
          <p:cNvSpPr txBox="1"/>
          <p:nvPr/>
        </p:nvSpPr>
        <p:spPr>
          <a:xfrm>
            <a:off x="1082675" y="3746500"/>
            <a:ext cx="263525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noProof="1">
                <a:solidFill>
                  <a:srgbClr val="02B3C5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35854" name="Text Box 36"/>
          <p:cNvSpPr txBox="1"/>
          <p:nvPr/>
        </p:nvSpPr>
        <p:spPr>
          <a:xfrm>
            <a:off x="1962150" y="3551237"/>
            <a:ext cx="263525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noProof="1">
                <a:solidFill>
                  <a:srgbClr val="02B3C5"/>
                </a:solidFill>
                <a:ea typeface="宋体" pitchFamily="2" charset="-122"/>
              </a:rPr>
              <a:t>5</a:t>
            </a:r>
          </a:p>
        </p:txBody>
      </p:sp>
      <p:sp>
        <p:nvSpPr>
          <p:cNvPr id="35855" name="Text Box 37"/>
          <p:cNvSpPr txBox="1"/>
          <p:nvPr/>
        </p:nvSpPr>
        <p:spPr>
          <a:xfrm>
            <a:off x="1708150" y="4467225"/>
            <a:ext cx="265232" cy="397591"/>
          </a:xfrm>
          <a:prstGeom prst="rect">
            <a:avLst/>
          </a:prstGeom>
          <a:noFill/>
          <a:ln w="9525">
            <a:noFill/>
          </a:ln>
        </p:spPr>
        <p:txBody>
          <a:bodyPr wrap="none" lIns="62277" tIns="31138" rIns="62277" bIns="31138">
            <a:spAutoFit/>
          </a:bodyPr>
          <a:lstStyle/>
          <a:p>
            <a:pPr defTabSz="8305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75" b="1" noProof="1">
                <a:solidFill>
                  <a:srgbClr val="02B3C5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67036" y="2764921"/>
            <a:ext cx="5698497" cy="11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77" tIns="31138" rIns="62277" bIns="31138">
            <a:spAutoFit/>
          </a:bodyPr>
          <a:lstStyle>
            <a:lvl1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当</a:t>
            </a:r>
            <a:r>
              <a:rPr lang="en-US" altLang="zh-CN" sz="28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r=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2.4cm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或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3cm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＜</a:t>
            </a:r>
            <a:r>
              <a:rPr lang="zh-CN" altLang="zh-CN" sz="2800" b="1" i="1" kern="0" dirty="0" smtClean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≤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4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时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⊙</a:t>
            </a:r>
            <a:r>
              <a:rPr lang="zh-CN" altLang="zh-CN" sz="28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与线段</a:t>
            </a:r>
            <a:r>
              <a:rPr lang="zh-CN" altLang="zh-CN" sz="28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有一个公共点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881976" y="3809747"/>
            <a:ext cx="5868618" cy="11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77" tIns="31138" rIns="62277" bIns="31138">
            <a:spAutoFit/>
          </a:bodyPr>
          <a:lstStyle>
            <a:lvl1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830263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830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当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2.4cm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＜</a:t>
            </a:r>
            <a:r>
              <a:rPr lang="zh-CN" altLang="zh-CN" sz="28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≤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3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cm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时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⊙</a:t>
            </a:r>
            <a:r>
              <a:rPr lang="zh-CN" altLang="zh-CN" sz="28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与线段</a:t>
            </a:r>
            <a:r>
              <a:rPr lang="zh-CN" altLang="zh-CN" sz="28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有两公共点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21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2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175261" y="506500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9"/>
          <p:cNvSpPr txBox="1"/>
          <p:nvPr/>
        </p:nvSpPr>
        <p:spPr>
          <a:xfrm>
            <a:off x="2247654" y="2840618"/>
            <a:ext cx="540544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解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2854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文本框 43011"/>
          <p:cNvSpPr txBox="1">
            <a:spLocks noChangeArrowheads="1"/>
          </p:cNvSpPr>
          <p:nvPr/>
        </p:nvSpPr>
        <p:spPr bwMode="auto">
          <a:xfrm>
            <a:off x="1006550" y="561186"/>
            <a:ext cx="7797674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3. 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圆的直径是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13cm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，如果直线与圆心的距离分别是 （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4.5cm 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；（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6.5cm 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；（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8cm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；       </a:t>
            </a:r>
            <a:endParaRPr lang="en-US" altLang="zh-CN" sz="2400" b="1" kern="0" dirty="0">
              <a:solidFill>
                <a:prstClr val="black"/>
              </a:solidFill>
              <a:latin typeface="Times New Roman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那么直线与圆分别是什么位置关系？  有几个公共点？</a:t>
            </a:r>
          </a:p>
        </p:txBody>
      </p:sp>
      <p:grpSp>
        <p:nvGrpSpPr>
          <p:cNvPr id="43083" name="组合 43082"/>
          <p:cNvGrpSpPr>
            <a:grpSpLocks/>
          </p:cNvGrpSpPr>
          <p:nvPr/>
        </p:nvGrpSpPr>
        <p:grpSpPr bwMode="auto">
          <a:xfrm>
            <a:off x="687634" y="4410077"/>
            <a:ext cx="6585579" cy="399845"/>
            <a:chOff x="930" y="3702"/>
            <a:chExt cx="5532" cy="335"/>
          </a:xfrm>
        </p:grpSpPr>
        <p:sp>
          <p:nvSpPr>
            <p:cNvPr id="73731" name="文本框 43021"/>
            <p:cNvSpPr txBox="1">
              <a:spLocks noChangeArrowheads="1"/>
            </p:cNvSpPr>
            <p:nvPr/>
          </p:nvSpPr>
          <p:spPr bwMode="auto">
            <a:xfrm>
              <a:off x="930" y="3702"/>
              <a:ext cx="553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（</a:t>
              </a:r>
              <a:r>
                <a:rPr lang="en-US" altLang="zh-CN" sz="2000" b="1" dirty="0">
                  <a:solidFill>
                    <a:prstClr val="black"/>
                  </a:solidFill>
                </a:rPr>
                <a:t>3</a:t>
              </a:r>
              <a:r>
                <a:rPr lang="zh-CN" altLang="en-US" sz="2000" b="1" dirty="0">
                  <a:solidFill>
                    <a:prstClr val="black"/>
                  </a:solidFill>
                </a:rPr>
                <a:t>）圆心距 </a:t>
              </a:r>
              <a:r>
                <a:rPr lang="en-US" altLang="zh-CN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d=</a:t>
              </a:r>
              <a:r>
                <a:rPr lang="en-US" altLang="zh-CN" sz="2000" b="1" dirty="0">
                  <a:solidFill>
                    <a:prstClr val="black"/>
                  </a:solidFill>
                  <a:latin typeface="+mn-lt"/>
                  <a:sym typeface="Wingdings" pitchFamily="2" charset="2"/>
                </a:rPr>
                <a:t>8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cm</a:t>
              </a:r>
              <a:r>
                <a:rPr lang="zh-CN" altLang="en-US" sz="2000" b="1" dirty="0">
                  <a:solidFill>
                    <a:prstClr val="black"/>
                  </a:solidFill>
                  <a:sym typeface="Wingdings" pitchFamily="2" charset="2"/>
                </a:rPr>
                <a:t>＞</a:t>
              </a:r>
              <a:r>
                <a:rPr lang="en-US" altLang="zh-CN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r = 6.5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cm</a:t>
              </a:r>
              <a:r>
                <a:rPr lang="en-US" altLang="zh-CN" sz="2000" b="1" dirty="0">
                  <a:solidFill>
                    <a:prstClr val="black"/>
                  </a:solidFill>
                  <a:sym typeface="Wingdings" pitchFamily="2" charset="2"/>
                </a:rPr>
                <a:t>                </a:t>
              </a:r>
              <a:r>
                <a:rPr lang="zh-CN" altLang="en-US" sz="2000" b="1" dirty="0">
                  <a:solidFill>
                    <a:prstClr val="black"/>
                  </a:solidFill>
                  <a:sym typeface="Wingdings" pitchFamily="2" charset="2"/>
                </a:rPr>
                <a:t>直线与圆相离，</a:t>
              </a:r>
            </a:p>
          </p:txBody>
        </p:sp>
        <p:sp>
          <p:nvSpPr>
            <p:cNvPr id="73732" name="左右箭头 43022"/>
            <p:cNvSpPr>
              <a:spLocks noChangeArrowheads="1"/>
            </p:cNvSpPr>
            <p:nvPr/>
          </p:nvSpPr>
          <p:spPr bwMode="auto">
            <a:xfrm>
              <a:off x="4143" y="3759"/>
              <a:ext cx="545" cy="181"/>
            </a:xfrm>
            <a:prstGeom prst="leftRightArrow">
              <a:avLst>
                <a:gd name="adj1" fmla="val 50000"/>
                <a:gd name="adj2" fmla="val 6017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3024" name="文本框 43023"/>
          <p:cNvSpPr txBox="1">
            <a:spLocks noChangeArrowheads="1"/>
          </p:cNvSpPr>
          <p:nvPr/>
        </p:nvSpPr>
        <p:spPr bwMode="auto">
          <a:xfrm>
            <a:off x="7081860" y="3379486"/>
            <a:ext cx="1782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有两个公共点；</a:t>
            </a:r>
          </a:p>
        </p:txBody>
      </p:sp>
      <p:sp>
        <p:nvSpPr>
          <p:cNvPr id="43025" name="文本框 43024"/>
          <p:cNvSpPr txBox="1">
            <a:spLocks noChangeArrowheads="1"/>
          </p:cNvSpPr>
          <p:nvPr/>
        </p:nvSpPr>
        <p:spPr bwMode="auto">
          <a:xfrm>
            <a:off x="7045875" y="3935351"/>
            <a:ext cx="2004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有一个公共点；</a:t>
            </a:r>
          </a:p>
        </p:txBody>
      </p:sp>
      <p:sp>
        <p:nvSpPr>
          <p:cNvPr id="43026" name="文本框 43025"/>
          <p:cNvSpPr txBox="1">
            <a:spLocks noChangeArrowheads="1"/>
          </p:cNvSpPr>
          <p:nvPr/>
        </p:nvSpPr>
        <p:spPr bwMode="auto">
          <a:xfrm>
            <a:off x="7055742" y="4410077"/>
            <a:ext cx="167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没有公共点</a:t>
            </a:r>
            <a:r>
              <a:rPr lang="en-US" altLang="zh-CN" sz="20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43074" name="组合 43073"/>
          <p:cNvGrpSpPr>
            <a:grpSpLocks/>
          </p:cNvGrpSpPr>
          <p:nvPr/>
        </p:nvGrpSpPr>
        <p:grpSpPr bwMode="auto">
          <a:xfrm>
            <a:off x="1735138" y="2093913"/>
            <a:ext cx="1585912" cy="1163637"/>
            <a:chOff x="249" y="1163"/>
            <a:chExt cx="1542" cy="1065"/>
          </a:xfrm>
        </p:grpSpPr>
        <p:grpSp>
          <p:nvGrpSpPr>
            <p:cNvPr id="73737" name="组合 43072"/>
            <p:cNvGrpSpPr>
              <a:grpSpLocks/>
            </p:cNvGrpSpPr>
            <p:nvPr/>
          </p:nvGrpSpPr>
          <p:grpSpPr bwMode="auto">
            <a:xfrm>
              <a:off x="249" y="1163"/>
              <a:ext cx="1542" cy="1065"/>
              <a:chOff x="249" y="1163"/>
              <a:chExt cx="1542" cy="1065"/>
            </a:xfrm>
          </p:grpSpPr>
          <p:sp>
            <p:nvSpPr>
              <p:cNvPr id="73738" name="文本框 43028"/>
              <p:cNvSpPr txBox="1">
                <a:spLocks noChangeArrowheads="1"/>
              </p:cNvSpPr>
              <p:nvPr/>
            </p:nvSpPr>
            <p:spPr bwMode="auto">
              <a:xfrm>
                <a:off x="521" y="1888"/>
                <a:ext cx="182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500" b="1" i="1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73739" name="文本框 43029"/>
              <p:cNvSpPr txBox="1">
                <a:spLocks noChangeArrowheads="1"/>
              </p:cNvSpPr>
              <p:nvPr/>
            </p:nvSpPr>
            <p:spPr bwMode="auto">
              <a:xfrm>
                <a:off x="1156" y="1933"/>
                <a:ext cx="590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500" b="1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grpSp>
            <p:nvGrpSpPr>
              <p:cNvPr id="73740" name="组合 43071"/>
              <p:cNvGrpSpPr>
                <a:grpSpLocks/>
              </p:cNvGrpSpPr>
              <p:nvPr/>
            </p:nvGrpSpPr>
            <p:grpSpPr bwMode="auto">
              <a:xfrm>
                <a:off x="249" y="1163"/>
                <a:ext cx="1542" cy="952"/>
                <a:chOff x="249" y="1162"/>
                <a:chExt cx="1542" cy="952"/>
              </a:xfrm>
            </p:grpSpPr>
            <p:grpSp>
              <p:nvGrpSpPr>
                <p:cNvPr id="73741" name="组合 43070"/>
                <p:cNvGrpSpPr>
                  <a:grpSpLocks/>
                </p:cNvGrpSpPr>
                <p:nvPr/>
              </p:nvGrpSpPr>
              <p:grpSpPr bwMode="auto">
                <a:xfrm>
                  <a:off x="249" y="1162"/>
                  <a:ext cx="1542" cy="952"/>
                  <a:chOff x="567" y="1143"/>
                  <a:chExt cx="1542" cy="952"/>
                </a:xfrm>
              </p:grpSpPr>
              <p:sp>
                <p:nvSpPr>
                  <p:cNvPr id="73742" name="椭圆 43066"/>
                  <p:cNvSpPr>
                    <a:spLocks noChangeArrowheads="1"/>
                  </p:cNvSpPr>
                  <p:nvPr/>
                </p:nvSpPr>
                <p:spPr bwMode="auto">
                  <a:xfrm>
                    <a:off x="884" y="1143"/>
                    <a:ext cx="952" cy="95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r>
                      <a:rPr lang="en-US" altLang="zh-CN" sz="2400">
                        <a:solidFill>
                          <a:prstClr val="black"/>
                        </a:solidFill>
                        <a:latin typeface="Arial" pitchFamily="34" charset="0"/>
                        <a:ea typeface="宋体" pitchFamily="2" charset="-122"/>
                      </a:rPr>
                      <a:t>·</a:t>
                    </a:r>
                  </a:p>
                </p:txBody>
              </p:sp>
              <p:sp>
                <p:nvSpPr>
                  <p:cNvPr id="73743" name="直接连接符 43067"/>
                  <p:cNvSpPr>
                    <a:spLocks noChangeShapeType="1"/>
                  </p:cNvSpPr>
                  <p:nvPr/>
                </p:nvSpPr>
                <p:spPr bwMode="auto">
                  <a:xfrm>
                    <a:off x="1365" y="1642"/>
                    <a:ext cx="0" cy="27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73744" name="直接连接符 430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8" y="1325"/>
                    <a:ext cx="409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73745" name="直接连接符 43069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1933"/>
                    <a:ext cx="154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73746" name="文本框 43043"/>
                <p:cNvSpPr txBox="1">
                  <a:spLocks noChangeArrowheads="1"/>
                </p:cNvSpPr>
                <p:nvPr/>
              </p:nvSpPr>
              <p:spPr bwMode="auto">
                <a:xfrm>
                  <a:off x="839" y="1313"/>
                  <a:ext cx="67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1200" b="1">
                      <a:solidFill>
                        <a:srgbClr val="FF3300"/>
                      </a:solidFill>
                    </a:rPr>
                    <a:t>6.5</a:t>
                  </a:r>
                  <a:r>
                    <a:rPr lang="en-US" altLang="zh-CN" sz="1200" b="1">
                      <a:solidFill>
                        <a:srgbClr val="FF9900"/>
                      </a:solidFill>
                    </a:rPr>
                    <a:t>c</a:t>
                  </a:r>
                  <a:r>
                    <a:rPr lang="en-US" altLang="zh-CN" sz="1200" b="1">
                      <a:solidFill>
                        <a:srgbClr val="FF9900"/>
                      </a:solidFill>
                      <a:latin typeface="Times New Roman" pitchFamily="18" charset="0"/>
                    </a:rPr>
                    <a:t>m</a:t>
                  </a:r>
                </a:p>
              </p:txBody>
            </p:sp>
            <p:sp>
              <p:nvSpPr>
                <p:cNvPr id="73747" name="文本框 43055"/>
                <p:cNvSpPr txBox="1">
                  <a:spLocks noChangeArrowheads="1"/>
                </p:cNvSpPr>
                <p:nvPr/>
              </p:nvSpPr>
              <p:spPr bwMode="auto">
                <a:xfrm>
                  <a:off x="1020" y="1721"/>
                  <a:ext cx="771" cy="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1200" b="1" i="1" dirty="0">
                      <a:solidFill>
                        <a:srgbClr val="FF9900"/>
                      </a:solidFill>
                      <a:latin typeface="Times New Roman" pitchFamily="18" charset="0"/>
                    </a:rPr>
                    <a:t>d</a:t>
                  </a:r>
                  <a:r>
                    <a:rPr lang="en-US" altLang="zh-CN" sz="1200" b="1" dirty="0">
                      <a:solidFill>
                        <a:srgbClr val="FF9900"/>
                      </a:solidFill>
                    </a:rPr>
                    <a:t>=4.5</a:t>
                  </a:r>
                  <a:r>
                    <a:rPr lang="en-US" altLang="zh-CN" sz="1200" b="1" dirty="0">
                      <a:solidFill>
                        <a:srgbClr val="FF9900"/>
                      </a:solidFill>
                      <a:latin typeface="Times New Roman" pitchFamily="18" charset="0"/>
                    </a:rPr>
                    <a:t>cm</a:t>
                  </a:r>
                </a:p>
              </p:txBody>
            </p:sp>
          </p:grpSp>
        </p:grpSp>
        <p:sp>
          <p:nvSpPr>
            <p:cNvPr id="73748" name="文本框 43030"/>
            <p:cNvSpPr txBox="1">
              <a:spLocks noChangeArrowheads="1"/>
            </p:cNvSpPr>
            <p:nvPr/>
          </p:nvSpPr>
          <p:spPr bwMode="auto">
            <a:xfrm>
              <a:off x="794" y="1480"/>
              <a:ext cx="31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73749" name="文本框 43047"/>
            <p:cNvSpPr txBox="1">
              <a:spLocks noChangeArrowheads="1"/>
            </p:cNvSpPr>
            <p:nvPr/>
          </p:nvSpPr>
          <p:spPr bwMode="auto">
            <a:xfrm>
              <a:off x="793" y="1888"/>
              <a:ext cx="45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grpSp>
        <p:nvGrpSpPr>
          <p:cNvPr id="43084" name="组合 43083"/>
          <p:cNvGrpSpPr>
            <a:grpSpLocks/>
          </p:cNvGrpSpPr>
          <p:nvPr/>
        </p:nvGrpSpPr>
        <p:grpSpPr bwMode="auto">
          <a:xfrm>
            <a:off x="699194" y="3913600"/>
            <a:ext cx="6727782" cy="400250"/>
            <a:chOff x="657" y="3022"/>
            <a:chExt cx="5651" cy="337"/>
          </a:xfrm>
        </p:grpSpPr>
        <p:sp>
          <p:nvSpPr>
            <p:cNvPr id="73751" name="文本框 43019"/>
            <p:cNvSpPr txBox="1">
              <a:spLocks noChangeArrowheads="1"/>
            </p:cNvSpPr>
            <p:nvPr/>
          </p:nvSpPr>
          <p:spPr bwMode="auto">
            <a:xfrm>
              <a:off x="657" y="3022"/>
              <a:ext cx="5651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（</a:t>
              </a:r>
              <a:r>
                <a:rPr lang="en-US" altLang="zh-CN" sz="2000" b="1" dirty="0">
                  <a:solidFill>
                    <a:prstClr val="black"/>
                  </a:solidFill>
                </a:rPr>
                <a:t>2</a:t>
              </a:r>
              <a:r>
                <a:rPr lang="zh-CN" altLang="en-US" sz="2000" b="1" dirty="0">
                  <a:solidFill>
                    <a:prstClr val="black"/>
                  </a:solidFill>
                </a:rPr>
                <a:t>）</a:t>
              </a:r>
              <a:r>
                <a:rPr lang="zh-CN" altLang="en-US" sz="2000" b="1" dirty="0">
                  <a:solidFill>
                    <a:prstClr val="black"/>
                  </a:solidFill>
                  <a:sym typeface="Wingdings" pitchFamily="2" charset="2"/>
                </a:rPr>
                <a:t>圆心距</a:t>
              </a:r>
              <a:r>
                <a:rPr lang="en-US" altLang="zh-CN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d=</a:t>
              </a:r>
              <a:r>
                <a:rPr lang="en-US" altLang="zh-CN" sz="2000" b="1" dirty="0">
                  <a:solidFill>
                    <a:prstClr val="black"/>
                  </a:solidFill>
                  <a:latin typeface="+mn-lt"/>
                  <a:sym typeface="Wingdings" pitchFamily="2" charset="2"/>
                </a:rPr>
                <a:t>6.5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cm </a:t>
              </a:r>
              <a:r>
                <a:rPr lang="en-US" altLang="zh-CN" sz="2000" b="1" dirty="0">
                  <a:solidFill>
                    <a:prstClr val="black"/>
                  </a:solidFill>
                  <a:sym typeface="Wingdings" pitchFamily="2" charset="2"/>
                </a:rPr>
                <a:t> </a:t>
              </a:r>
              <a:r>
                <a:rPr lang="en-US" altLang="zh-CN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=  r = 6.5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cm</a:t>
              </a:r>
              <a:r>
                <a:rPr lang="en-US" altLang="zh-CN" sz="2000" b="1" dirty="0">
                  <a:solidFill>
                    <a:prstClr val="black"/>
                  </a:solidFill>
                  <a:sym typeface="Wingdings" pitchFamily="2" charset="2"/>
                </a:rPr>
                <a:t>          </a:t>
              </a:r>
              <a:r>
                <a:rPr lang="zh-CN" altLang="en-US" sz="2000" b="1" dirty="0">
                  <a:solidFill>
                    <a:prstClr val="black"/>
                  </a:solidFill>
                  <a:sym typeface="Wingdings" pitchFamily="2" charset="2"/>
                </a:rPr>
                <a:t>直线与圆相切，</a:t>
              </a:r>
            </a:p>
          </p:txBody>
        </p:sp>
        <p:sp>
          <p:nvSpPr>
            <p:cNvPr id="73752" name="左右箭头 43050"/>
            <p:cNvSpPr>
              <a:spLocks noChangeArrowheads="1"/>
            </p:cNvSpPr>
            <p:nvPr/>
          </p:nvSpPr>
          <p:spPr bwMode="auto">
            <a:xfrm>
              <a:off x="3955" y="3095"/>
              <a:ext cx="545" cy="181"/>
            </a:xfrm>
            <a:prstGeom prst="leftRightArrow">
              <a:avLst>
                <a:gd name="adj1" fmla="val 50000"/>
                <a:gd name="adj2" fmla="val 6017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3082" name="组合 43081"/>
          <p:cNvGrpSpPr>
            <a:grpSpLocks/>
          </p:cNvGrpSpPr>
          <p:nvPr/>
        </p:nvGrpSpPr>
        <p:grpSpPr bwMode="auto">
          <a:xfrm>
            <a:off x="4051300" y="2014538"/>
            <a:ext cx="1365250" cy="1327150"/>
            <a:chOff x="2154" y="1207"/>
            <a:chExt cx="1270" cy="1222"/>
          </a:xfrm>
        </p:grpSpPr>
        <p:sp>
          <p:nvSpPr>
            <p:cNvPr id="73754" name="椭圆 43014"/>
            <p:cNvSpPr>
              <a:spLocks noChangeArrowheads="1"/>
            </p:cNvSpPr>
            <p:nvPr/>
          </p:nvSpPr>
          <p:spPr bwMode="auto">
            <a:xfrm>
              <a:off x="2290" y="1207"/>
              <a:ext cx="952" cy="9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·</a:t>
              </a:r>
            </a:p>
          </p:txBody>
        </p:sp>
        <p:sp>
          <p:nvSpPr>
            <p:cNvPr id="73755" name="文本框 43048"/>
            <p:cNvSpPr txBox="1">
              <a:spLocks noChangeArrowheads="1"/>
            </p:cNvSpPr>
            <p:nvPr/>
          </p:nvSpPr>
          <p:spPr bwMode="auto">
            <a:xfrm>
              <a:off x="2535" y="2133"/>
              <a:ext cx="40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73756" name="组合 43080"/>
            <p:cNvGrpSpPr>
              <a:grpSpLocks/>
            </p:cNvGrpSpPr>
            <p:nvPr/>
          </p:nvGrpSpPr>
          <p:grpSpPr bwMode="auto">
            <a:xfrm>
              <a:off x="2154" y="1253"/>
              <a:ext cx="1270" cy="907"/>
              <a:chOff x="2154" y="1253"/>
              <a:chExt cx="1270" cy="907"/>
            </a:xfrm>
          </p:grpSpPr>
          <p:sp>
            <p:nvSpPr>
              <p:cNvPr id="73757" name="直接连接符 43026"/>
              <p:cNvSpPr>
                <a:spLocks noChangeShapeType="1"/>
              </p:cNvSpPr>
              <p:nvPr/>
            </p:nvSpPr>
            <p:spPr bwMode="auto">
              <a:xfrm flipV="1">
                <a:off x="2154" y="2160"/>
                <a:ext cx="127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3758" name="文本框 43031"/>
              <p:cNvSpPr txBox="1">
                <a:spLocks noChangeArrowheads="1"/>
              </p:cNvSpPr>
              <p:nvPr/>
            </p:nvSpPr>
            <p:spPr bwMode="auto">
              <a:xfrm>
                <a:off x="2516" y="1547"/>
                <a:ext cx="317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500" b="1" i="1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73759" name="任意多边形 43039"/>
              <p:cNvSpPr>
                <a:spLocks noChangeArrowheads="1"/>
              </p:cNvSpPr>
              <p:nvPr/>
            </p:nvSpPr>
            <p:spPr bwMode="auto">
              <a:xfrm>
                <a:off x="2745" y="1389"/>
                <a:ext cx="407" cy="303"/>
              </a:xfrm>
              <a:custGeom>
                <a:avLst/>
                <a:gdLst>
                  <a:gd name="T0" fmla="*/ 0 w 407"/>
                  <a:gd name="T1" fmla="*/ 303 h 303"/>
                  <a:gd name="T2" fmla="*/ 407 w 407"/>
                  <a:gd name="T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7" h="303">
                    <a:moveTo>
                      <a:pt x="0" y="303"/>
                    </a:moveTo>
                    <a:lnTo>
                      <a:pt x="40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3760" name="直接连接符 43046"/>
              <p:cNvSpPr>
                <a:spLocks noChangeShapeType="1"/>
              </p:cNvSpPr>
              <p:nvPr/>
            </p:nvSpPr>
            <p:spPr bwMode="auto">
              <a:xfrm>
                <a:off x="2762" y="1697"/>
                <a:ext cx="0" cy="45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3761" name="文本框 43044"/>
              <p:cNvSpPr txBox="1">
                <a:spLocks noChangeArrowheads="1"/>
              </p:cNvSpPr>
              <p:nvPr/>
            </p:nvSpPr>
            <p:spPr bwMode="auto">
              <a:xfrm>
                <a:off x="2426" y="1253"/>
                <a:ext cx="58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200" b="1">
                    <a:solidFill>
                      <a:srgbClr val="FF3300"/>
                    </a:solidFill>
                  </a:rPr>
                  <a:t>6.5c</a:t>
                </a:r>
                <a:r>
                  <a:rPr lang="en-US" altLang="zh-CN" sz="1200" b="1" i="1">
                    <a:solidFill>
                      <a:srgbClr val="FF99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73762" name="文本框 43056"/>
              <p:cNvSpPr txBox="1">
                <a:spLocks noChangeArrowheads="1"/>
              </p:cNvSpPr>
              <p:nvPr/>
            </p:nvSpPr>
            <p:spPr bwMode="auto">
              <a:xfrm>
                <a:off x="2698" y="1812"/>
                <a:ext cx="72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200" b="1" i="1">
                    <a:solidFill>
                      <a:srgbClr val="FF9900"/>
                    </a:solidFill>
                    <a:latin typeface="Times New Roman" pitchFamily="18" charset="0"/>
                  </a:rPr>
                  <a:t>d</a:t>
                </a:r>
                <a:r>
                  <a:rPr lang="en-US" altLang="zh-CN" sz="1200" b="1">
                    <a:solidFill>
                      <a:srgbClr val="FF3300"/>
                    </a:solidFill>
                  </a:rPr>
                  <a:t>=6.5</a:t>
                </a:r>
                <a:r>
                  <a:rPr lang="en-US" altLang="zh-CN" sz="1200" b="1">
                    <a:solidFill>
                      <a:srgbClr val="FF9900"/>
                    </a:solidFill>
                    <a:latin typeface="Times New Roman" pitchFamily="18" charset="0"/>
                  </a:rPr>
                  <a:t>cm</a:t>
                </a:r>
              </a:p>
            </p:txBody>
          </p:sp>
        </p:grpSp>
      </p:grpSp>
      <p:grpSp>
        <p:nvGrpSpPr>
          <p:cNvPr id="43053" name="组合 43052"/>
          <p:cNvGrpSpPr>
            <a:grpSpLocks/>
          </p:cNvGrpSpPr>
          <p:nvPr/>
        </p:nvGrpSpPr>
        <p:grpSpPr bwMode="auto">
          <a:xfrm>
            <a:off x="323354" y="3380483"/>
            <a:ext cx="6844903" cy="415360"/>
            <a:chOff x="412" y="2647"/>
            <a:chExt cx="5749" cy="348"/>
          </a:xfrm>
        </p:grpSpPr>
        <p:sp>
          <p:nvSpPr>
            <p:cNvPr id="73764" name="文本框 43016"/>
            <p:cNvSpPr txBox="1">
              <a:spLocks noChangeArrowheads="1"/>
            </p:cNvSpPr>
            <p:nvPr/>
          </p:nvSpPr>
          <p:spPr bwMode="auto">
            <a:xfrm>
              <a:off x="412" y="2647"/>
              <a:ext cx="574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 b="1" dirty="0" smtClean="0">
                  <a:solidFill>
                    <a:srgbClr val="0000FF"/>
                  </a:solidFill>
                  <a:latin typeface="Times New Roman"/>
                  <a:ea typeface="黑体" pitchFamily="49" charset="-122"/>
                </a:rPr>
                <a:t>解</a:t>
              </a:r>
              <a:r>
                <a:rPr lang="en-US" altLang="zh-CN" sz="2100" b="1" dirty="0" smtClean="0">
                  <a:solidFill>
                    <a:srgbClr val="0000FF"/>
                  </a:solidFill>
                  <a:latin typeface="Times New Roman"/>
                  <a:ea typeface="黑体" pitchFamily="49" charset="-122"/>
                </a:rPr>
                <a:t>:</a:t>
              </a:r>
              <a:r>
                <a:rPr lang="zh-CN" altLang="en-US" sz="2000" b="1" dirty="0" smtClean="0">
                  <a:solidFill>
                    <a:prstClr val="black"/>
                  </a:solidFill>
                  <a:sym typeface="Wingdings" pitchFamily="2" charset="2"/>
                </a:rPr>
                <a:t>（</a:t>
              </a:r>
              <a:r>
                <a:rPr lang="en-US" altLang="zh-CN" sz="2000" b="1" dirty="0">
                  <a:solidFill>
                    <a:prstClr val="black"/>
                  </a:solidFill>
                  <a:sym typeface="Wingdings" pitchFamily="2" charset="2"/>
                </a:rPr>
                <a:t>1</a:t>
              </a:r>
              <a:r>
                <a:rPr lang="zh-CN" altLang="en-US" sz="2000" b="1" dirty="0">
                  <a:solidFill>
                    <a:prstClr val="black"/>
                  </a:solidFill>
                  <a:sym typeface="Wingdings" pitchFamily="2" charset="2"/>
                </a:rPr>
                <a:t>） 圆心距</a:t>
              </a:r>
              <a:r>
                <a:rPr lang="en-US" altLang="zh-CN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d=</a:t>
              </a:r>
              <a:r>
                <a:rPr lang="en-US" altLang="zh-CN" sz="2000" b="1" dirty="0">
                  <a:solidFill>
                    <a:prstClr val="black"/>
                  </a:solidFill>
                  <a:latin typeface="+mn-lt"/>
                  <a:sym typeface="Wingdings" pitchFamily="2" charset="2"/>
                </a:rPr>
                <a:t>4.5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cm</a:t>
              </a:r>
              <a:r>
                <a:rPr lang="zh-CN" altLang="en-US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＜ </a:t>
              </a:r>
              <a:r>
                <a:rPr lang="en-US" altLang="zh-CN" sz="2000" b="1" i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r = 6.5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itchFamily="18" charset="0"/>
                  <a:sym typeface="Wingdings" pitchFamily="2" charset="2"/>
                </a:rPr>
                <a:t>cm</a:t>
              </a:r>
              <a:r>
                <a:rPr lang="en-US" altLang="zh-CN" sz="2000" b="1" dirty="0">
                  <a:solidFill>
                    <a:prstClr val="black"/>
                  </a:solidFill>
                  <a:sym typeface="Wingdings" pitchFamily="2" charset="2"/>
                </a:rPr>
                <a:t>           </a:t>
              </a:r>
              <a:r>
                <a:rPr lang="zh-CN" altLang="en-US" sz="2000" b="1" dirty="0">
                  <a:solidFill>
                    <a:prstClr val="black"/>
                  </a:solidFill>
                  <a:sym typeface="Wingdings" pitchFamily="2" charset="2"/>
                </a:rPr>
                <a:t>直线与圆相交， </a:t>
              </a:r>
            </a:p>
          </p:txBody>
        </p:sp>
        <p:sp>
          <p:nvSpPr>
            <p:cNvPr id="73765" name="左右箭头 43051"/>
            <p:cNvSpPr>
              <a:spLocks noChangeArrowheads="1"/>
            </p:cNvSpPr>
            <p:nvPr/>
          </p:nvSpPr>
          <p:spPr bwMode="auto">
            <a:xfrm>
              <a:off x="4006" y="2750"/>
              <a:ext cx="545" cy="181"/>
            </a:xfrm>
            <a:prstGeom prst="leftRightArrow">
              <a:avLst>
                <a:gd name="adj1" fmla="val 50000"/>
                <a:gd name="adj2" fmla="val 6017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3080" name="组合 43079"/>
          <p:cNvGrpSpPr>
            <a:grpSpLocks/>
          </p:cNvGrpSpPr>
          <p:nvPr/>
        </p:nvGrpSpPr>
        <p:grpSpPr bwMode="auto">
          <a:xfrm>
            <a:off x="6188075" y="1951038"/>
            <a:ext cx="1293813" cy="1390650"/>
            <a:chOff x="3805" y="845"/>
            <a:chExt cx="1546" cy="1621"/>
          </a:xfrm>
        </p:grpSpPr>
        <p:sp>
          <p:nvSpPr>
            <p:cNvPr id="73767" name="文本框 43049"/>
            <p:cNvSpPr txBox="1">
              <a:spLocks noChangeArrowheads="1"/>
            </p:cNvSpPr>
            <p:nvPr/>
          </p:nvSpPr>
          <p:spPr bwMode="auto">
            <a:xfrm>
              <a:off x="4286" y="2091"/>
              <a:ext cx="40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grpSp>
          <p:nvGrpSpPr>
            <p:cNvPr id="73768" name="组合 43078"/>
            <p:cNvGrpSpPr>
              <a:grpSpLocks/>
            </p:cNvGrpSpPr>
            <p:nvPr/>
          </p:nvGrpSpPr>
          <p:grpSpPr bwMode="auto">
            <a:xfrm>
              <a:off x="3805" y="845"/>
              <a:ext cx="1546" cy="1271"/>
              <a:chOff x="3805" y="1207"/>
              <a:chExt cx="1546" cy="1271"/>
            </a:xfrm>
          </p:grpSpPr>
          <p:sp>
            <p:nvSpPr>
              <p:cNvPr id="73769" name="椭圆 43015"/>
              <p:cNvSpPr>
                <a:spLocks noChangeArrowheads="1"/>
              </p:cNvSpPr>
              <p:nvPr/>
            </p:nvSpPr>
            <p:spPr bwMode="auto">
              <a:xfrm>
                <a:off x="3987" y="1207"/>
                <a:ext cx="952" cy="9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00" b="1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rPr>
                  <a:t>·</a:t>
                </a:r>
              </a:p>
            </p:txBody>
          </p:sp>
          <p:sp>
            <p:nvSpPr>
              <p:cNvPr id="73770" name="直接连接符 43027"/>
              <p:cNvSpPr>
                <a:spLocks noChangeShapeType="1"/>
              </p:cNvSpPr>
              <p:nvPr/>
            </p:nvSpPr>
            <p:spPr bwMode="auto">
              <a:xfrm>
                <a:off x="3805" y="2478"/>
                <a:ext cx="1361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3771" name="文本框 43032"/>
              <p:cNvSpPr txBox="1">
                <a:spLocks noChangeArrowheads="1"/>
              </p:cNvSpPr>
              <p:nvPr/>
            </p:nvSpPr>
            <p:spPr bwMode="auto">
              <a:xfrm>
                <a:off x="4214" y="1570"/>
                <a:ext cx="317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500" b="1" i="1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73772" name="直接连接符 43035"/>
              <p:cNvSpPr>
                <a:spLocks noChangeShapeType="1"/>
              </p:cNvSpPr>
              <p:nvPr/>
            </p:nvSpPr>
            <p:spPr bwMode="auto">
              <a:xfrm>
                <a:off x="4468" y="1661"/>
                <a:ext cx="0" cy="81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3773" name="直接连接符 43042"/>
              <p:cNvSpPr>
                <a:spLocks noChangeShapeType="1"/>
              </p:cNvSpPr>
              <p:nvPr/>
            </p:nvSpPr>
            <p:spPr bwMode="auto">
              <a:xfrm flipV="1">
                <a:off x="4468" y="1389"/>
                <a:ext cx="3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3774" name="文本框 43045"/>
              <p:cNvSpPr txBox="1">
                <a:spLocks noChangeArrowheads="1"/>
              </p:cNvSpPr>
              <p:nvPr/>
            </p:nvSpPr>
            <p:spPr bwMode="auto">
              <a:xfrm>
                <a:off x="4532" y="1480"/>
                <a:ext cx="819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200" b="1">
                    <a:solidFill>
                      <a:srgbClr val="FF3300"/>
                    </a:solidFill>
                  </a:rPr>
                  <a:t>6.5</a:t>
                </a:r>
                <a:r>
                  <a:rPr lang="en-US" altLang="zh-CN" sz="1200" b="1">
                    <a:solidFill>
                      <a:srgbClr val="FF9900"/>
                    </a:solidFill>
                    <a:latin typeface="Times New Roman" pitchFamily="18" charset="0"/>
                  </a:rPr>
                  <a:t>cm</a:t>
                </a:r>
              </a:p>
            </p:txBody>
          </p:sp>
          <p:sp>
            <p:nvSpPr>
              <p:cNvPr id="73775" name="文本框 43057"/>
              <p:cNvSpPr txBox="1">
                <a:spLocks noChangeArrowheads="1"/>
              </p:cNvSpPr>
              <p:nvPr/>
            </p:nvSpPr>
            <p:spPr bwMode="auto">
              <a:xfrm>
                <a:off x="4395" y="2175"/>
                <a:ext cx="95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200" b="1" i="1">
                    <a:solidFill>
                      <a:srgbClr val="FF9900"/>
                    </a:solidFill>
                    <a:latin typeface="Times New Roman" pitchFamily="18" charset="0"/>
                  </a:rPr>
                  <a:t>d</a:t>
                </a:r>
                <a:r>
                  <a:rPr lang="en-US" altLang="zh-CN" sz="1200" b="1">
                    <a:solidFill>
                      <a:srgbClr val="FF3300"/>
                    </a:solidFill>
                  </a:rPr>
                  <a:t>=8</a:t>
                </a:r>
                <a:r>
                  <a:rPr lang="en-US" altLang="zh-CN" sz="1200" b="1">
                    <a:solidFill>
                      <a:srgbClr val="FF9900"/>
                    </a:solidFill>
                    <a:latin typeface="Times New Roman" pitchFamily="18" charset="0"/>
                  </a:rPr>
                  <a:t>cm</a:t>
                </a:r>
              </a:p>
            </p:txBody>
          </p:sp>
        </p:grpSp>
      </p:grpSp>
      <p:sp>
        <p:nvSpPr>
          <p:cNvPr id="5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pic>
        <p:nvPicPr>
          <p:cNvPr id="57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175261" y="486578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101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/>
      <p:bldP spid="43025" grpId="0"/>
      <p:bldP spid="430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337343" y="518642"/>
            <a:ext cx="74207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kern="0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kern="0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如图，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Rt△</a:t>
            </a:r>
            <a:r>
              <a:rPr lang="zh-CN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的斜边</a:t>
            </a:r>
            <a:r>
              <a:rPr lang="en-US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AB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=10cm,∠</a:t>
            </a:r>
            <a:r>
              <a:rPr lang="en-US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=30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°</a:t>
            </a:r>
            <a:r>
              <a:rPr lang="en-US" altLang="zh-CN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754" name="文本框 2"/>
          <p:cNvSpPr txBox="1">
            <a:spLocks noChangeArrowheads="1"/>
          </p:cNvSpPr>
          <p:nvPr/>
        </p:nvSpPr>
        <p:spPr bwMode="auto">
          <a:xfrm>
            <a:off x="866664" y="1173981"/>
            <a:ext cx="7080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kern="0" dirty="0" smtClean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 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以点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C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为圆心，当半径为多少时，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AB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与☉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C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  <a:sym typeface="宋体" pitchFamily="2" charset="-122"/>
              </a:rPr>
              <a:t>相切？</a:t>
            </a:r>
          </a:p>
        </p:txBody>
      </p:sp>
      <p:grpSp>
        <p:nvGrpSpPr>
          <p:cNvPr id="74756" name="组合 9"/>
          <p:cNvGrpSpPr>
            <a:grpSpLocks/>
          </p:cNvGrpSpPr>
          <p:nvPr/>
        </p:nvGrpSpPr>
        <p:grpSpPr bwMode="auto">
          <a:xfrm>
            <a:off x="6416267" y="1931833"/>
            <a:ext cx="2225989" cy="1553683"/>
            <a:chOff x="9597" y="4845"/>
            <a:chExt cx="4675" cy="3263"/>
          </a:xfrm>
        </p:grpSpPr>
        <p:sp>
          <p:nvSpPr>
            <p:cNvPr id="74757" name="AutoShape 5"/>
            <p:cNvSpPr>
              <a:spLocks noChangeArrowheads="1"/>
            </p:cNvSpPr>
            <p:nvPr/>
          </p:nvSpPr>
          <p:spPr bwMode="auto">
            <a:xfrm rot="7200000">
              <a:off x="10863" y="5457"/>
              <a:ext cx="2008" cy="329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4758" name="文本框 6"/>
            <p:cNvSpPr txBox="1">
              <a:spLocks noChangeArrowheads="1"/>
            </p:cNvSpPr>
            <p:nvPr/>
          </p:nvSpPr>
          <p:spPr bwMode="auto">
            <a:xfrm>
              <a:off x="13561" y="6916"/>
              <a:ext cx="711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A</a:t>
              </a:r>
              <a:endParaRPr lang="zh-CN" altLang="en-US" b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endParaRPr>
            </a:p>
          </p:txBody>
        </p:sp>
        <p:sp>
          <p:nvSpPr>
            <p:cNvPr id="74759" name="文本框 7"/>
            <p:cNvSpPr txBox="1">
              <a:spLocks noChangeArrowheads="1"/>
            </p:cNvSpPr>
            <p:nvPr/>
          </p:nvSpPr>
          <p:spPr bwMode="auto">
            <a:xfrm>
              <a:off x="10478" y="4845"/>
              <a:ext cx="711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C</a:t>
              </a:r>
              <a:endParaRPr lang="zh-CN" altLang="en-US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endParaRPr>
            </a:p>
          </p:txBody>
        </p:sp>
        <p:sp>
          <p:nvSpPr>
            <p:cNvPr id="74760" name="文本框 8"/>
            <p:cNvSpPr txBox="1">
              <a:spLocks noChangeArrowheads="1"/>
            </p:cNvSpPr>
            <p:nvPr/>
          </p:nvSpPr>
          <p:spPr bwMode="auto">
            <a:xfrm>
              <a:off x="9597" y="7029"/>
              <a:ext cx="711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B</a:t>
              </a:r>
              <a:endParaRPr lang="zh-CN" altLang="en-US" b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60326" y="1923678"/>
            <a:ext cx="3692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Times New Roman"/>
                <a:ea typeface="黑体" pitchFamily="49" charset="-122"/>
                <a:sym typeface="宋体" pitchFamily="2" charset="-122"/>
              </a:rPr>
              <a:t>解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/>
                <a:ea typeface="黑体" pitchFamily="49" charset="-122"/>
                <a:sym typeface="宋体" pitchFamily="2" charset="-122"/>
              </a:rPr>
              <a:t>：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过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点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C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作边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AB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上的高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CD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.</a:t>
            </a:r>
          </a:p>
        </p:txBody>
      </p: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6898867" y="2293144"/>
            <a:ext cx="398462" cy="1036637"/>
            <a:chOff x="10612" y="5606"/>
            <a:chExt cx="836" cy="2175"/>
          </a:xfrm>
        </p:grpSpPr>
        <p:sp>
          <p:nvSpPr>
            <p:cNvPr id="74763" name="Line 15"/>
            <p:cNvSpPr>
              <a:spLocks noChangeShapeType="1"/>
            </p:cNvSpPr>
            <p:nvPr/>
          </p:nvSpPr>
          <p:spPr bwMode="auto">
            <a:xfrm rot="6983141" flipV="1">
              <a:off x="10290" y="5928"/>
              <a:ext cx="1424" cy="780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74764" name="未知"/>
            <p:cNvSpPr>
              <a:spLocks noChangeArrowheads="1"/>
            </p:cNvSpPr>
            <p:nvPr/>
          </p:nvSpPr>
          <p:spPr bwMode="auto">
            <a:xfrm rot="-166165">
              <a:off x="11039" y="6854"/>
              <a:ext cx="259" cy="256"/>
            </a:xfrm>
            <a:custGeom>
              <a:avLst/>
              <a:gdLst>
                <a:gd name="T0" fmla="*/ 0 w 952"/>
                <a:gd name="T1" fmla="*/ 0 h 227"/>
                <a:gd name="T2" fmla="*/ 952 w 952"/>
                <a:gd name="T3" fmla="*/ 0 h 227"/>
                <a:gd name="T4" fmla="*/ 952 w 952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2" h="227">
                  <a:moveTo>
                    <a:pt x="0" y="0"/>
                  </a:moveTo>
                  <a:lnTo>
                    <a:pt x="952" y="0"/>
                  </a:lnTo>
                  <a:lnTo>
                    <a:pt x="952" y="227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10717" y="7008"/>
              <a:ext cx="73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/>
                </a:rPr>
                <a:t>D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28689" y="2360241"/>
            <a:ext cx="3065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∵∠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=30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°，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AB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=10cm,</a:t>
            </a:r>
          </a:p>
        </p:txBody>
      </p:sp>
      <p:graphicFrame>
        <p:nvGraphicFramePr>
          <p:cNvPr id="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98972"/>
              </p:ext>
            </p:extLst>
          </p:nvPr>
        </p:nvGraphicFramePr>
        <p:xfrm>
          <a:off x="2128689" y="2693616"/>
          <a:ext cx="17160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r:id="rId3" imgW="1168200" imgH="393480" progId="Equation.DSMT4">
                  <p:embed/>
                </p:oleObj>
              </mc:Choice>
              <mc:Fallback>
                <p:oleObj r:id="rId3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9" y="2693616"/>
                        <a:ext cx="17160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071539" y="3219078"/>
            <a:ext cx="23759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在</a:t>
            </a:r>
            <a:r>
              <a:rPr lang="en-US" altLang="zh-CN" sz="2100" b="1" dirty="0" err="1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Rt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△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BCD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中，有</a:t>
            </a: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42272"/>
              </p:ext>
            </p:extLst>
          </p:nvPr>
        </p:nvGraphicFramePr>
        <p:xfrm>
          <a:off x="2128689" y="3634576"/>
          <a:ext cx="47069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r:id="rId5" imgW="3136680" imgH="393480" progId="Equation.DSMT4">
                  <p:embed/>
                </p:oleObj>
              </mc:Choice>
              <mc:Fallback>
                <p:oleObj r:id="rId5" imgW="313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9" y="3634576"/>
                        <a:ext cx="47069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21"/>
          <p:cNvGrpSpPr>
            <a:grpSpLocks/>
          </p:cNvGrpSpPr>
          <p:nvPr/>
        </p:nvGrpSpPr>
        <p:grpSpPr bwMode="auto">
          <a:xfrm>
            <a:off x="2011214" y="4016003"/>
            <a:ext cx="4374994" cy="542925"/>
            <a:chOff x="2119" y="9113"/>
            <a:chExt cx="9186" cy="1143"/>
          </a:xfrm>
        </p:grpSpPr>
        <p:sp>
          <p:nvSpPr>
            <p:cNvPr id="74771" name="文本框 18"/>
            <p:cNvSpPr txBox="1">
              <a:spLocks noChangeArrowheads="1"/>
            </p:cNvSpPr>
            <p:nvPr/>
          </p:nvSpPr>
          <p:spPr bwMode="auto">
            <a:xfrm>
              <a:off x="2119" y="9274"/>
              <a:ext cx="9186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 b="1">
                  <a:solidFill>
                    <a:prstClr val="black"/>
                  </a:solidFill>
                  <a:latin typeface="Times New Roman"/>
                  <a:ea typeface="仿宋" pitchFamily="49" charset="-122"/>
                  <a:sym typeface="宋体" pitchFamily="2" charset="-122"/>
                </a:rPr>
                <a:t>当半径为             时，</a:t>
              </a:r>
              <a:r>
                <a:rPr lang="en-US" altLang="zh-CN" sz="2100" b="1" i="1">
                  <a:solidFill>
                    <a:prstClr val="black"/>
                  </a:solidFill>
                  <a:latin typeface="Times New Roman"/>
                  <a:ea typeface="仿宋" pitchFamily="49" charset="-122"/>
                  <a:sym typeface="宋体" pitchFamily="2" charset="-122"/>
                </a:rPr>
                <a:t>AB</a:t>
              </a:r>
              <a:r>
                <a:rPr lang="zh-CN" altLang="en-US" sz="2100" b="1">
                  <a:solidFill>
                    <a:prstClr val="black"/>
                  </a:solidFill>
                  <a:latin typeface="Times New Roman"/>
                  <a:ea typeface="仿宋" pitchFamily="49" charset="-122"/>
                  <a:sym typeface="宋体" pitchFamily="2" charset="-122"/>
                </a:rPr>
                <a:t>与☉</a:t>
              </a:r>
              <a:r>
                <a:rPr lang="en-US" altLang="zh-CN" sz="2100" b="1" i="1">
                  <a:solidFill>
                    <a:prstClr val="black"/>
                  </a:solidFill>
                  <a:latin typeface="Times New Roman"/>
                  <a:ea typeface="仿宋" pitchFamily="49" charset="-122"/>
                  <a:sym typeface="宋体" pitchFamily="2" charset="-122"/>
                </a:rPr>
                <a:t>C</a:t>
              </a:r>
              <a:r>
                <a:rPr lang="zh-CN" altLang="en-US" sz="2100" b="1">
                  <a:solidFill>
                    <a:prstClr val="black"/>
                  </a:solidFill>
                  <a:latin typeface="Times New Roman"/>
                  <a:ea typeface="仿宋" pitchFamily="49" charset="-122"/>
                  <a:sym typeface="宋体" pitchFamily="2" charset="-122"/>
                </a:rPr>
                <a:t>相切</a:t>
              </a:r>
              <a:r>
                <a:rPr lang="en-US" altLang="zh-CN" sz="2100" b="1">
                  <a:solidFill>
                    <a:prstClr val="black"/>
                  </a:solidFill>
                  <a:latin typeface="Times New Roman"/>
                  <a:ea typeface="仿宋" pitchFamily="49" charset="-122"/>
                  <a:sym typeface="宋体" pitchFamily="2" charset="-122"/>
                </a:rPr>
                <a:t>.</a:t>
              </a:r>
            </a:p>
          </p:txBody>
        </p:sp>
        <p:graphicFrame>
          <p:nvGraphicFramePr>
            <p:cNvPr id="7477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175736"/>
                </p:ext>
              </p:extLst>
            </p:nvPr>
          </p:nvGraphicFramePr>
          <p:xfrm>
            <a:off x="4715" y="9113"/>
            <a:ext cx="1520" cy="1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" r:id="rId7" imgW="520560" imgH="393480" progId="Equation.DSMT4">
                    <p:embed/>
                  </p:oleObj>
                </mc:Choice>
                <mc:Fallback>
                  <p:oleObj r:id="rId7" imgW="520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5" y="9113"/>
                          <a:ext cx="1520" cy="1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19352898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890587" y="331716"/>
            <a:ext cx="79344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4. </a:t>
            </a:r>
            <a:r>
              <a:rPr lang="en-US" altLang="zh-CN" sz="24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如图，已知∠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AOB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=300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OB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上一点，且 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OM=5cm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，以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为圆心、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为半径的圆与直线</a:t>
            </a:r>
            <a:r>
              <a:rPr lang="en-US" altLang="zh-CN" sz="2400" b="1" i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OA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有怎样的位置关系？为什么？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90588" y="2129696"/>
            <a:ext cx="1478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(1)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=2cm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890588" y="2836371"/>
            <a:ext cx="1478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(2)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=4cm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890587" y="3511495"/>
            <a:ext cx="1709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(3)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=2.5cm</a:t>
            </a:r>
          </a:p>
        </p:txBody>
      </p:sp>
      <p:grpSp>
        <p:nvGrpSpPr>
          <p:cNvPr id="75781" name="Group 6"/>
          <p:cNvGrpSpPr>
            <a:grpSpLocks/>
          </p:cNvGrpSpPr>
          <p:nvPr/>
        </p:nvGrpSpPr>
        <p:grpSpPr bwMode="auto">
          <a:xfrm rot="32553">
            <a:off x="5781133" y="1620991"/>
            <a:ext cx="2322513" cy="1651000"/>
            <a:chOff x="3470" y="2840"/>
            <a:chExt cx="1950" cy="1387"/>
          </a:xfrm>
        </p:grpSpPr>
        <p:sp>
          <p:nvSpPr>
            <p:cNvPr id="75782" name="Text Box 7"/>
            <p:cNvSpPr txBox="1">
              <a:spLocks noChangeArrowheads="1"/>
            </p:cNvSpPr>
            <p:nvPr/>
          </p:nvSpPr>
          <p:spPr bwMode="auto">
            <a:xfrm>
              <a:off x="4411" y="3917"/>
              <a:ext cx="35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1" i="1">
                  <a:solidFill>
                    <a:srgbClr val="0000FF"/>
                  </a:solidFill>
                  <a:latin typeface="+mn-lt"/>
                </a:rPr>
                <a:t>Ｍ</a:t>
              </a:r>
            </a:p>
          </p:txBody>
        </p:sp>
        <p:grpSp>
          <p:nvGrpSpPr>
            <p:cNvPr id="75783" name="Group 8"/>
            <p:cNvGrpSpPr>
              <a:grpSpLocks/>
            </p:cNvGrpSpPr>
            <p:nvPr/>
          </p:nvGrpSpPr>
          <p:grpSpPr bwMode="auto">
            <a:xfrm>
              <a:off x="3470" y="2840"/>
              <a:ext cx="1950" cy="1387"/>
              <a:chOff x="3742" y="2840"/>
              <a:chExt cx="1950" cy="1387"/>
            </a:xfrm>
          </p:grpSpPr>
          <p:grpSp>
            <p:nvGrpSpPr>
              <p:cNvPr id="75784" name="Group 9"/>
              <p:cNvGrpSpPr>
                <a:grpSpLocks/>
              </p:cNvGrpSpPr>
              <p:nvPr/>
            </p:nvGrpSpPr>
            <p:grpSpPr bwMode="auto">
              <a:xfrm>
                <a:off x="3936" y="3072"/>
                <a:ext cx="1536" cy="912"/>
                <a:chOff x="4032" y="1200"/>
                <a:chExt cx="1536" cy="912"/>
              </a:xfrm>
            </p:grpSpPr>
            <p:sp>
              <p:nvSpPr>
                <p:cNvPr id="75785" name="Line 10"/>
                <p:cNvSpPr>
                  <a:spLocks noChangeShapeType="1"/>
                </p:cNvSpPr>
                <p:nvPr/>
              </p:nvSpPr>
              <p:spPr bwMode="auto">
                <a:xfrm>
                  <a:off x="4032" y="211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b="1" i="1">
                    <a:solidFill>
                      <a:prstClr val="black"/>
                    </a:solidFill>
                    <a:ea typeface="宋体" pitchFamily="2" charset="-122"/>
                  </a:endParaRPr>
                </a:p>
              </p:txBody>
            </p:sp>
            <p:sp>
              <p:nvSpPr>
                <p:cNvPr id="7578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32" y="1200"/>
                  <a:ext cx="1104" cy="9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b="1" i="1">
                    <a:solidFill>
                      <a:prstClr val="black"/>
                    </a:solidFill>
                    <a:ea typeface="宋体" pitchFamily="2" charset="-122"/>
                  </a:endParaRPr>
                </a:p>
              </p:txBody>
            </p:sp>
          </p:grpSp>
          <p:sp>
            <p:nvSpPr>
              <p:cNvPr id="75787" name="Text Box 12"/>
              <p:cNvSpPr txBox="1">
                <a:spLocks noChangeArrowheads="1"/>
              </p:cNvSpPr>
              <p:nvPr/>
            </p:nvSpPr>
            <p:spPr bwMode="auto">
              <a:xfrm>
                <a:off x="3742" y="3913"/>
                <a:ext cx="54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+mn-lt"/>
                  </a:rPr>
                  <a:t>O</a:t>
                </a:r>
              </a:p>
            </p:txBody>
          </p:sp>
          <p:sp>
            <p:nvSpPr>
              <p:cNvPr id="75788" name="Text Box 13"/>
              <p:cNvSpPr txBox="1">
                <a:spLocks noChangeArrowheads="1"/>
              </p:cNvSpPr>
              <p:nvPr/>
            </p:nvSpPr>
            <p:spPr bwMode="auto">
              <a:xfrm>
                <a:off x="5012" y="2840"/>
                <a:ext cx="317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75789" name="Text Box 14"/>
              <p:cNvSpPr txBox="1">
                <a:spLocks noChangeArrowheads="1"/>
              </p:cNvSpPr>
              <p:nvPr/>
            </p:nvSpPr>
            <p:spPr bwMode="auto">
              <a:xfrm>
                <a:off x="5419" y="3913"/>
                <a:ext cx="273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prstClr val="black"/>
                    </a:solidFill>
                    <a:latin typeface="+mn-lt"/>
                  </a:rPr>
                  <a:t>B</a:t>
                </a:r>
              </a:p>
            </p:txBody>
          </p:sp>
        </p:grpSp>
      </p:grpSp>
      <p:sp>
        <p:nvSpPr>
          <p:cNvPr id="75790" name="Text Box 15"/>
          <p:cNvSpPr txBox="1">
            <a:spLocks noChangeArrowheads="1"/>
          </p:cNvSpPr>
          <p:nvPr/>
        </p:nvSpPr>
        <p:spPr bwMode="auto">
          <a:xfrm>
            <a:off x="6862221" y="2698904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i="1">
                <a:solidFill>
                  <a:prstClr val="black"/>
                </a:solidFill>
                <a:latin typeface="+mn-lt"/>
              </a:rPr>
              <a:t>．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404228" y="2092878"/>
            <a:ext cx="623091" cy="912415"/>
            <a:chOff x="3766" y="3146"/>
            <a:chExt cx="524" cy="767"/>
          </a:xfrm>
        </p:grpSpPr>
        <p:sp>
          <p:nvSpPr>
            <p:cNvPr id="75792" name="Text Box 17"/>
            <p:cNvSpPr txBox="1">
              <a:spLocks noChangeArrowheads="1"/>
            </p:cNvSpPr>
            <p:nvPr/>
          </p:nvSpPr>
          <p:spPr bwMode="auto">
            <a:xfrm>
              <a:off x="3766" y="3146"/>
              <a:ext cx="29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FF"/>
                  </a:solidFill>
                  <a:latin typeface="+mn-lt"/>
                </a:rPr>
                <a:t>D</a:t>
              </a:r>
            </a:p>
          </p:txBody>
        </p:sp>
        <p:grpSp>
          <p:nvGrpSpPr>
            <p:cNvPr id="75793" name="Group 18"/>
            <p:cNvGrpSpPr>
              <a:grpSpLocks/>
            </p:cNvGrpSpPr>
            <p:nvPr/>
          </p:nvGrpSpPr>
          <p:grpSpPr bwMode="auto">
            <a:xfrm rot="8601069">
              <a:off x="4002" y="3397"/>
              <a:ext cx="288" cy="516"/>
              <a:chOff x="4488" y="3140"/>
              <a:chExt cx="288" cy="516"/>
            </a:xfrm>
          </p:grpSpPr>
          <p:sp>
            <p:nvSpPr>
              <p:cNvPr id="75794" name="Line 19"/>
              <p:cNvSpPr>
                <a:spLocks noChangeShapeType="1"/>
              </p:cNvSpPr>
              <p:nvPr/>
            </p:nvSpPr>
            <p:spPr bwMode="auto">
              <a:xfrm rot="1882469" flipH="1" flipV="1">
                <a:off x="4488" y="3140"/>
                <a:ext cx="288" cy="48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 i="1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  <p:sp>
            <p:nvSpPr>
              <p:cNvPr id="75795" name="Freeform 20"/>
              <p:cNvSpPr>
                <a:spLocks noChangeArrowheads="1"/>
              </p:cNvSpPr>
              <p:nvPr/>
            </p:nvSpPr>
            <p:spPr bwMode="auto">
              <a:xfrm rot="10800000">
                <a:off x="4650" y="3566"/>
                <a:ext cx="90" cy="90"/>
              </a:xfrm>
              <a:custGeom>
                <a:avLst/>
                <a:gdLst>
                  <a:gd name="T0" fmla="*/ 0 w 90"/>
                  <a:gd name="T1" fmla="*/ 0 h 90"/>
                  <a:gd name="T2" fmla="*/ 0 w 90"/>
                  <a:gd name="T3" fmla="*/ 90 h 90"/>
                  <a:gd name="T4" fmla="*/ 90 w 90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 i="1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2624136" y="2184690"/>
            <a:ext cx="274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en-US" sz="2400" b="1" dirty="0">
                <a:solidFill>
                  <a:srgbClr val="0000FF"/>
                </a:solidFill>
                <a:latin typeface="Times New Roman"/>
                <a:ea typeface="仿宋" pitchFamily="49" charset="-122"/>
              </a:rPr>
              <a:t>：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相离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562940" y="2821286"/>
            <a:ext cx="18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相交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3688953" y="3606856"/>
            <a:ext cx="1584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(3)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相切</a:t>
            </a:r>
          </a:p>
        </p:txBody>
      </p:sp>
      <p:sp>
        <p:nvSpPr>
          <p:cNvPr id="28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pic>
        <p:nvPicPr>
          <p:cNvPr id="32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205269" y="425229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517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/>
      <p:bldP spid="58390" grpId="0"/>
      <p:bldP spid="583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451494" y="1106488"/>
            <a:ext cx="80089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已知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⊙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的半径为5cm，圆心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到直线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的距离为5cm，则直线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与⊙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的位置关系为（　　）</a:t>
            </a:r>
          </a:p>
          <a:p>
            <a:pPr lvl="1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A．相交	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              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B．相切	</a:t>
            </a:r>
            <a:endParaRPr lang="en-US" altLang="zh-CN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  <a:p>
            <a:pPr lvl="1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C．相离	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              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D．无法确定</a:t>
            </a:r>
          </a:p>
        </p:txBody>
      </p:sp>
      <p:sp>
        <p:nvSpPr>
          <p:cNvPr id="1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grpSp>
        <p:nvGrpSpPr>
          <p:cNvPr id="16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17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9" name="缺角矩形 18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缺角矩形 21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连接中考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228184" y="19576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B</a:t>
            </a:r>
            <a:endParaRPr lang="zh-CN" altLang="en-US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8538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矩形 1"/>
          <p:cNvSpPr>
            <a:spLocks noChangeArrowheads="1"/>
          </p:cNvSpPr>
          <p:nvPr/>
        </p:nvSpPr>
        <p:spPr bwMode="auto">
          <a:xfrm>
            <a:off x="1101725" y="525463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>
                <a:solidFill>
                  <a:prstClr val="white"/>
                </a:solidFill>
                <a:latin typeface="Arial" pitchFamily="34" charset="0"/>
                <a:ea typeface="宋体" pitchFamily="2" charset="-122"/>
              </a:rPr>
              <a:t>连接中考</a:t>
            </a:r>
          </a:p>
        </p:txBody>
      </p:sp>
      <p:sp>
        <p:nvSpPr>
          <p:cNvPr id="77830" name="文本框 2"/>
          <p:cNvSpPr txBox="1">
            <a:spLocks noChangeArrowheads="1"/>
          </p:cNvSpPr>
          <p:nvPr/>
        </p:nvSpPr>
        <p:spPr bwMode="auto">
          <a:xfrm>
            <a:off x="532772" y="1073742"/>
            <a:ext cx="830705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已知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直线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y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kx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k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≠0）经过点（12，﹣5），将直线向上平移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＞0）个单位，若平移后得到的直线与半径为6的⊙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相交（点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为坐标原点），则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的取值范围为</a:t>
            </a:r>
            <a:r>
              <a:rPr lang="zh-CN" altLang="en-US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        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</a:p>
        </p:txBody>
      </p:sp>
      <p:sp>
        <p:nvSpPr>
          <p:cNvPr id="1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grpSp>
        <p:nvGrpSpPr>
          <p:cNvPr id="16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17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9" name="缺角矩形 18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缺角矩形 21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连接中考</a:t>
              </a: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80342"/>
              </p:ext>
            </p:extLst>
          </p:nvPr>
        </p:nvGraphicFramePr>
        <p:xfrm>
          <a:off x="2611438" y="2859782"/>
          <a:ext cx="14097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3" imgW="901440" imgH="406080" progId="Equation.DSMT4">
                  <p:embed/>
                </p:oleObj>
              </mc:Choice>
              <mc:Fallback>
                <p:oleObj name="Equation" r:id="rId3" imgW="901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1438" y="2859782"/>
                        <a:ext cx="140970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59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Oval 2"/>
          <p:cNvSpPr>
            <a:spLocks noChangeArrowheads="1"/>
          </p:cNvSpPr>
          <p:nvPr/>
        </p:nvSpPr>
        <p:spPr bwMode="auto">
          <a:xfrm>
            <a:off x="1815306" y="1938338"/>
            <a:ext cx="757237" cy="8096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874" name="Line 3"/>
          <p:cNvSpPr>
            <a:spLocks noChangeShapeType="1"/>
          </p:cNvSpPr>
          <p:nvPr/>
        </p:nvSpPr>
        <p:spPr bwMode="auto">
          <a:xfrm>
            <a:off x="1653381" y="1506538"/>
            <a:ext cx="0" cy="15668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085181" y="2084388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.</a:t>
            </a:r>
            <a:r>
              <a:rPr lang="en-US" altLang="zh-CN" i="1">
                <a:solidFill>
                  <a:srgbClr val="000000"/>
                </a:solidFill>
                <a:ea typeface="黑体" pitchFamily="49" charset="-122"/>
              </a:rPr>
              <a:t>O</a:t>
            </a:r>
          </a:p>
        </p:txBody>
      </p:sp>
      <p:sp>
        <p:nvSpPr>
          <p:cNvPr id="79876" name="Oval 5"/>
          <p:cNvSpPr>
            <a:spLocks noChangeArrowheads="1"/>
          </p:cNvSpPr>
          <p:nvPr/>
        </p:nvSpPr>
        <p:spPr bwMode="auto">
          <a:xfrm>
            <a:off x="3813968" y="1884363"/>
            <a:ext cx="809625" cy="8096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 flipH="1">
            <a:off x="3490118" y="1776413"/>
            <a:ext cx="1403350" cy="1025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4110831" y="2024063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.</a:t>
            </a:r>
            <a:r>
              <a:rPr lang="en-US" altLang="zh-CN" i="1">
                <a:solidFill>
                  <a:srgbClr val="000000"/>
                </a:solidFill>
                <a:ea typeface="黑体" pitchFamily="49" charset="-122"/>
              </a:rPr>
              <a:t>O</a:t>
            </a:r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6026943" y="1830388"/>
            <a:ext cx="865188" cy="81121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880" name="Line 9"/>
          <p:cNvSpPr>
            <a:spLocks noChangeShapeType="1"/>
          </p:cNvSpPr>
          <p:nvPr/>
        </p:nvSpPr>
        <p:spPr bwMode="auto">
          <a:xfrm flipH="1">
            <a:off x="5541168" y="1452563"/>
            <a:ext cx="1135063" cy="109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6358731" y="1963738"/>
            <a:ext cx="50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.</a:t>
            </a:r>
            <a:r>
              <a:rPr lang="en-US" altLang="zh-CN" i="1">
                <a:solidFill>
                  <a:srgbClr val="000000"/>
                </a:solidFill>
                <a:ea typeface="黑体" pitchFamily="49" charset="-122"/>
              </a:rPr>
              <a:t>O</a:t>
            </a:r>
          </a:p>
        </p:txBody>
      </p:sp>
      <p:sp>
        <p:nvSpPr>
          <p:cNvPr id="79882" name="Oval 11"/>
          <p:cNvSpPr>
            <a:spLocks noChangeArrowheads="1"/>
          </p:cNvSpPr>
          <p:nvPr/>
        </p:nvSpPr>
        <p:spPr bwMode="auto">
          <a:xfrm>
            <a:off x="2031206" y="3614738"/>
            <a:ext cx="755650" cy="7556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 flipV="1">
            <a:off x="1437481" y="3829050"/>
            <a:ext cx="1781175" cy="1095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884" name="Rectangle 13"/>
          <p:cNvSpPr>
            <a:spLocks noChangeArrowheads="1"/>
          </p:cNvSpPr>
          <p:nvPr/>
        </p:nvSpPr>
        <p:spPr bwMode="auto">
          <a:xfrm>
            <a:off x="2307431" y="3732213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.</a:t>
            </a:r>
            <a:r>
              <a:rPr lang="en-US" altLang="zh-CN" i="1">
                <a:solidFill>
                  <a:srgbClr val="000000"/>
                </a:solidFill>
                <a:ea typeface="黑体" pitchFamily="49" charset="-122"/>
              </a:rPr>
              <a:t>O</a:t>
            </a:r>
          </a:p>
        </p:txBody>
      </p:sp>
      <p:sp>
        <p:nvSpPr>
          <p:cNvPr id="79885" name="Oval 14"/>
          <p:cNvSpPr>
            <a:spLocks noChangeArrowheads="1"/>
          </p:cNvSpPr>
          <p:nvPr/>
        </p:nvSpPr>
        <p:spPr bwMode="auto">
          <a:xfrm>
            <a:off x="3880643" y="3654425"/>
            <a:ext cx="754063" cy="7556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886" name="Line 15"/>
          <p:cNvSpPr>
            <a:spLocks noChangeShapeType="1"/>
          </p:cNvSpPr>
          <p:nvPr/>
        </p:nvSpPr>
        <p:spPr bwMode="auto">
          <a:xfrm flipH="1">
            <a:off x="4287043" y="3667125"/>
            <a:ext cx="1295400" cy="539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887" name="Rectangle 16"/>
          <p:cNvSpPr>
            <a:spLocks noChangeArrowheads="1"/>
          </p:cNvSpPr>
          <p:nvPr/>
        </p:nvSpPr>
        <p:spPr bwMode="auto">
          <a:xfrm>
            <a:off x="4120356" y="3773488"/>
            <a:ext cx="50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 .</a:t>
            </a:r>
            <a:r>
              <a:rPr lang="en-US" altLang="zh-CN" i="1">
                <a:solidFill>
                  <a:srgbClr val="000000"/>
                </a:solidFill>
                <a:ea typeface="黑体" pitchFamily="49" charset="-122"/>
              </a:rPr>
              <a:t>O</a:t>
            </a:r>
          </a:p>
        </p:txBody>
      </p:sp>
      <p:sp>
        <p:nvSpPr>
          <p:cNvPr id="20496" name="Rectangle 18"/>
          <p:cNvSpPr/>
          <p:nvPr/>
        </p:nvSpPr>
        <p:spPr>
          <a:xfrm>
            <a:off x="899201" y="1084263"/>
            <a:ext cx="61608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noProof="1">
                <a:solidFill>
                  <a:srgbClr val="FF0000"/>
                </a:solidFill>
                <a:ea typeface="楷体" pitchFamily="49" charset="-122"/>
                <a:cs typeface="+mn-ea"/>
              </a:rPr>
              <a:t>1.</a:t>
            </a:r>
            <a:r>
              <a:rPr lang="zh-CN" altLang="en-US" sz="2400" b="1" noProof="1">
                <a:solidFill>
                  <a:srgbClr val="000000"/>
                </a:solidFill>
                <a:ea typeface="楷体" pitchFamily="49" charset="-122"/>
                <a:cs typeface="+mn-ea"/>
              </a:rPr>
              <a:t>看图判断直线</a:t>
            </a:r>
            <a:r>
              <a:rPr lang="en-US" altLang="zh-CN" sz="2400" b="1" i="1" noProof="1">
                <a:solidFill>
                  <a:srgbClr val="000000"/>
                </a:solidFill>
                <a:ea typeface="楷体" pitchFamily="49" charset="-122"/>
                <a:cs typeface="+mn-ea"/>
              </a:rPr>
              <a:t>l</a:t>
            </a:r>
            <a:r>
              <a:rPr lang="zh-CN" altLang="en-US" sz="2400" b="1" noProof="1">
                <a:solidFill>
                  <a:srgbClr val="000000"/>
                </a:solidFill>
                <a:ea typeface="楷体" pitchFamily="49" charset="-122"/>
                <a:cs typeface="+mn-ea"/>
              </a:rPr>
              <a:t>与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  <a:sym typeface="+mn-ea"/>
              </a:rPr>
              <a:t>☉</a:t>
            </a:r>
            <a:r>
              <a:rPr lang="en-US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 noProof="1">
                <a:solidFill>
                  <a:srgbClr val="000000"/>
                </a:solidFill>
                <a:ea typeface="楷体" pitchFamily="49" charset="-122"/>
                <a:cs typeface="+mn-ea"/>
              </a:rPr>
              <a:t>的位置关系？</a:t>
            </a:r>
            <a:endParaRPr lang="zh-CN" altLang="en-US" sz="2400" b="1" noProof="1">
              <a:solidFill>
                <a:srgbClr val="000000"/>
              </a:solidFill>
              <a:ea typeface="楷体" pitchFamily="49" charset="-122"/>
            </a:endParaRPr>
          </a:p>
        </p:txBody>
      </p:sp>
      <p:sp>
        <p:nvSpPr>
          <p:cNvPr id="79889" name="Text Box 19"/>
          <p:cNvSpPr txBox="1">
            <a:spLocks noChangeArrowheads="1"/>
          </p:cNvSpPr>
          <p:nvPr/>
        </p:nvSpPr>
        <p:spPr bwMode="auto">
          <a:xfrm>
            <a:off x="1977231" y="1506538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(1)</a:t>
            </a:r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4029868" y="1452563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(2)</a:t>
            </a:r>
          </a:p>
        </p:txBody>
      </p:sp>
      <p:sp>
        <p:nvSpPr>
          <p:cNvPr id="79891" name="Text Box 21"/>
          <p:cNvSpPr txBox="1">
            <a:spLocks noChangeArrowheads="1"/>
          </p:cNvSpPr>
          <p:nvPr/>
        </p:nvSpPr>
        <p:spPr bwMode="auto">
          <a:xfrm>
            <a:off x="5926931" y="1444625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(3)</a:t>
            </a:r>
          </a:p>
        </p:txBody>
      </p:sp>
      <p:sp>
        <p:nvSpPr>
          <p:cNvPr id="79892" name="Text Box 22"/>
          <p:cNvSpPr txBox="1">
            <a:spLocks noChangeArrowheads="1"/>
          </p:cNvSpPr>
          <p:nvPr/>
        </p:nvSpPr>
        <p:spPr bwMode="auto">
          <a:xfrm>
            <a:off x="1977231" y="3181350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(4)</a:t>
            </a:r>
          </a:p>
        </p:txBody>
      </p:sp>
      <p:sp>
        <p:nvSpPr>
          <p:cNvPr id="79893" name="Text Box 23"/>
          <p:cNvSpPr txBox="1">
            <a:spLocks noChangeArrowheads="1"/>
          </p:cNvSpPr>
          <p:nvPr/>
        </p:nvSpPr>
        <p:spPr bwMode="auto">
          <a:xfrm>
            <a:off x="3975893" y="3181350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(5)</a:t>
            </a: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1653381" y="2855913"/>
            <a:ext cx="95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相离</a:t>
            </a: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799681" y="2855913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相交</a:t>
            </a: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6028531" y="2801938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相切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1869281" y="4478338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相交</a:t>
            </a: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3987006" y="3871913"/>
            <a:ext cx="29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 flipH="1">
            <a:off x="3717131" y="3971925"/>
            <a:ext cx="1135062" cy="465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541168" y="3360479"/>
            <a:ext cx="3423703" cy="1175776"/>
            <a:chOff x="1685" y="844"/>
            <a:chExt cx="3523" cy="1003"/>
          </a:xfrm>
        </p:grpSpPr>
        <p:pic>
          <p:nvPicPr>
            <p:cNvPr id="79901" name="Picture 36" descr="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" y="844"/>
              <a:ext cx="3523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2" name="Text Box 37"/>
            <p:cNvSpPr txBox="1">
              <a:spLocks noChangeArrowheads="1"/>
            </p:cNvSpPr>
            <p:nvPr/>
          </p:nvSpPr>
          <p:spPr bwMode="auto">
            <a:xfrm>
              <a:off x="2058" y="1031"/>
              <a:ext cx="2789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注意：</a:t>
              </a:r>
              <a:r>
                <a:rPr lang="zh-CN" altLang="en-US" sz="20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直线是可以无限延伸的</a:t>
              </a:r>
              <a:r>
                <a:rPr lang="zh-CN" altLang="en-US" sz="2000" b="1" dirty="0">
                  <a:solidFill>
                    <a:srgbClr val="000066"/>
                  </a:solidFill>
                  <a:latin typeface="黑体" pitchFamily="49" charset="-122"/>
                  <a:ea typeface="黑体" pitchFamily="49" charset="-122"/>
                </a:rPr>
                <a:t>．</a:t>
              </a:r>
            </a:p>
          </p:txBody>
        </p:sp>
      </p:grp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3837781" y="4468813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相交</a:t>
            </a:r>
          </a:p>
        </p:txBody>
      </p:sp>
      <p:cxnSp>
        <p:nvCxnSpPr>
          <p:cNvPr id="40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42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3" name="组合 1"/>
          <p:cNvGrpSpPr>
            <a:grpSpLocks noChangeAspect="1"/>
          </p:cNvGrpSpPr>
          <p:nvPr/>
        </p:nvGrpSpPr>
        <p:grpSpPr>
          <a:xfrm>
            <a:off x="3351386" y="506413"/>
            <a:ext cx="2411412" cy="450850"/>
            <a:chOff x="3564387" y="597378"/>
            <a:chExt cx="2247990" cy="419195"/>
          </a:xfrm>
        </p:grpSpPr>
        <p:sp>
          <p:nvSpPr>
            <p:cNvPr id="44" name="缺角矩形 43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缺角矩形 44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缺角矩形 45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缺角矩形 46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缺角矩形 47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" name="TextBox 15"/>
          <p:cNvSpPr txBox="1"/>
          <p:nvPr/>
        </p:nvSpPr>
        <p:spPr>
          <a:xfrm>
            <a:off x="3316461" y="463550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2971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69" grpId="1"/>
      <p:bldP spid="71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47"/>
          <p:cNvSpPr txBox="1">
            <a:spLocks noChangeArrowheads="1"/>
          </p:cNvSpPr>
          <p:nvPr/>
        </p:nvSpPr>
        <p:spPr bwMode="auto">
          <a:xfrm>
            <a:off x="210695" y="1203598"/>
            <a:ext cx="8710021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0"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  <a:cs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楷体" pitchFamily="49" charset="-122"/>
                <a:cs typeface="+mn-ea"/>
              </a:rPr>
              <a:t>．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直线和圆相交，圆的半径为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r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且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Arial" pitchFamily="34" charset="0"/>
              </a:rPr>
              <a:t>圆心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到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Arial" pitchFamily="34" charset="0"/>
              </a:rPr>
              <a:t>直线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的距离为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，则有（      ）</a:t>
            </a:r>
          </a:p>
          <a:p>
            <a:pPr indent="0"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   A.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r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&lt; 5         B.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r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&gt; 5            C.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r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= 5          D.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r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≥ 5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339752" y="2005771"/>
            <a:ext cx="338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cxnSp>
        <p:nvCxnSpPr>
          <p:cNvPr id="6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1"/>
          <p:cNvGrpSpPr>
            <a:grpSpLocks noChangeAspect="1"/>
          </p:cNvGrpSpPr>
          <p:nvPr/>
        </p:nvGrpSpPr>
        <p:grpSpPr>
          <a:xfrm>
            <a:off x="3423394" y="598389"/>
            <a:ext cx="2411412" cy="450850"/>
            <a:chOff x="3564387" y="597378"/>
            <a:chExt cx="2247990" cy="419195"/>
          </a:xfrm>
        </p:grpSpPr>
        <p:sp>
          <p:nvSpPr>
            <p:cNvPr id="10" name="缺角矩形 9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缺角矩形 10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缺角矩形 11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缺角矩形 12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缺角矩形 13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8469" y="555526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47"/>
          <p:cNvSpPr txBox="1">
            <a:spLocks noChangeArrowheads="1"/>
          </p:cNvSpPr>
          <p:nvPr/>
        </p:nvSpPr>
        <p:spPr bwMode="auto">
          <a:xfrm>
            <a:off x="210695" y="3140781"/>
            <a:ext cx="8624961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  <a:cs typeface="+mn-ea"/>
              </a:rPr>
              <a:t>3.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的最大弦长为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，若圆心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到直线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的距离为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d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=5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，则直线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与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O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      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.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2900608" y="3804017"/>
            <a:ext cx="975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相离</a:t>
            </a:r>
          </a:p>
        </p:txBody>
      </p:sp>
    </p:spTree>
    <p:extLst>
      <p:ext uri="{BB962C8B-B14F-4D97-AF65-F5344CB8AC3E}">
        <p14:creationId xmlns:p14="http://schemas.microsoft.com/office/powerpoint/2010/main" val="5533873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47"/>
          <p:cNvSpPr txBox="1">
            <a:spLocks noChangeArrowheads="1"/>
          </p:cNvSpPr>
          <p:nvPr/>
        </p:nvSpPr>
        <p:spPr bwMode="auto">
          <a:xfrm>
            <a:off x="210696" y="1146343"/>
            <a:ext cx="87525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楷体" pitchFamily="49" charset="-122"/>
                <a:cs typeface="+mn-ea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  <a:cs typeface="+mn-ea"/>
              </a:rPr>
              <a:t>.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☉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的半径为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5,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直线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上的一点到圆心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的距离是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，则直线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与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的位置关系是（      ）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楷体" pitchFamily="49" charset="-122"/>
              <a:cs typeface="+mn-ea"/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A.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相交或相切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B.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相交或相离 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C.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相切或相离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D. 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上三种情况都有可能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24073" y="1922460"/>
            <a:ext cx="35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cxnSp>
        <p:nvCxnSpPr>
          <p:cNvPr id="6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1"/>
          <p:cNvGrpSpPr>
            <a:grpSpLocks noChangeAspect="1"/>
          </p:cNvGrpSpPr>
          <p:nvPr/>
        </p:nvGrpSpPr>
        <p:grpSpPr>
          <a:xfrm>
            <a:off x="3351386" y="598389"/>
            <a:ext cx="2411412" cy="450850"/>
            <a:chOff x="3564387" y="597378"/>
            <a:chExt cx="2247990" cy="419195"/>
          </a:xfrm>
        </p:grpSpPr>
        <p:sp>
          <p:nvSpPr>
            <p:cNvPr id="10" name="缺角矩形 9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缺角矩形 10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缺角矩形 11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缺角矩形 12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缺角矩形 13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16461" y="555526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33554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文本框 2"/>
          <p:cNvSpPr txBox="1">
            <a:spLocks noChangeArrowheads="1"/>
          </p:cNvSpPr>
          <p:nvPr/>
        </p:nvSpPr>
        <p:spPr bwMode="auto">
          <a:xfrm>
            <a:off x="539272" y="952626"/>
            <a:ext cx="85060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       如图，在平面直角坐标系中，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⊙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与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y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轴相切于原点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，平行于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轴的直线交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⊙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于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M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、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N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两点．若点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M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的坐标是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2)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，则点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N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的坐标为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)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2)            B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(1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2)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1.5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2)         D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．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(1.5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，－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2)</a:t>
            </a:r>
            <a:endParaRPr lang="zh-CN" altLang="en-US" sz="2400" b="1" dirty="0">
              <a:solidFill>
                <a:srgbClr val="000000"/>
              </a:solidFill>
              <a:latin typeface="Times New Roman"/>
              <a:ea typeface="楷体" pitchFamily="49" charset="-122"/>
              <a:cs typeface="+mn-ea"/>
            </a:endParaRPr>
          </a:p>
        </p:txBody>
      </p:sp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3508081" y="2685154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cxnSp>
        <p:nvCxnSpPr>
          <p:cNvPr id="8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10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" name="组合 1"/>
          <p:cNvGrpSpPr>
            <a:grpSpLocks noChangeAspect="1"/>
          </p:cNvGrpSpPr>
          <p:nvPr/>
        </p:nvGrpSpPr>
        <p:grpSpPr>
          <a:xfrm>
            <a:off x="3351386" y="598389"/>
            <a:ext cx="2411412" cy="450850"/>
            <a:chOff x="3564387" y="597378"/>
            <a:chExt cx="2247990" cy="419195"/>
          </a:xfrm>
        </p:grpSpPr>
        <p:sp>
          <p:nvSpPr>
            <p:cNvPr id="12" name="缺角矩形 11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缺角矩形 12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缺角矩形 13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缺角矩形 14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缺角矩形 15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3316461" y="555526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能力提升题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43718"/>
            <a:ext cx="221132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336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5" name="文本框 36867"/>
          <p:cNvSpPr txBox="1">
            <a:spLocks noChangeArrowheads="1"/>
          </p:cNvSpPr>
          <p:nvPr/>
        </p:nvSpPr>
        <p:spPr bwMode="auto">
          <a:xfrm>
            <a:off x="338265" y="837339"/>
            <a:ext cx="85915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如图，在太阳升起的过程中，太阳和地平线会有几种位置关系？我们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把太阳看作一个圆，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地平线看作一条直线，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由此你能得出直线和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圆的位置关系吗？</a:t>
            </a:r>
          </a:p>
        </p:txBody>
      </p:sp>
      <p:sp>
        <p:nvSpPr>
          <p:cNvPr id="27" name="文本框 18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导入新知</a:t>
            </a:r>
          </a:p>
        </p:txBody>
      </p:sp>
      <p:sp>
        <p:nvSpPr>
          <p:cNvPr id="28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9" name="直线连接符 10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02" y="1452204"/>
            <a:ext cx="5153113" cy="28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7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11"/>
          <p:cNvGrpSpPr>
            <a:grpSpLocks/>
          </p:cNvGrpSpPr>
          <p:nvPr/>
        </p:nvGrpSpPr>
        <p:grpSpPr bwMode="auto">
          <a:xfrm>
            <a:off x="1781175" y="731838"/>
            <a:ext cx="182563" cy="198437"/>
            <a:chOff x="348" y="329"/>
            <a:chExt cx="349" cy="340"/>
          </a:xfrm>
        </p:grpSpPr>
        <p:sp>
          <p:nvSpPr>
            <p:cNvPr id="83970" name="MH_Other_9"/>
            <p:cNvSpPr>
              <a:spLocks noEditPoints="1" noChangeArrowheads="1"/>
            </p:cNvSpPr>
            <p:nvPr/>
          </p:nvSpPr>
          <p:spPr bwMode="auto">
            <a:xfrm>
              <a:off x="348" y="329"/>
              <a:ext cx="349" cy="34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971" name="MH_Other_10"/>
            <p:cNvSpPr>
              <a:spLocks noChangeArrowheads="1"/>
            </p:cNvSpPr>
            <p:nvPr/>
          </p:nvSpPr>
          <p:spPr bwMode="auto">
            <a:xfrm>
              <a:off x="428" y="404"/>
              <a:ext cx="140" cy="140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414670" y="1034941"/>
            <a:ext cx="8484781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       已知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微软雅黑" pitchFamily="34" charset="-122"/>
              </a:rPr>
              <a:t>☉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微软雅黑" pitchFamily="34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的半径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r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=7cm,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直线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 //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且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与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微软雅黑" pitchFamily="34" charset="-122"/>
              </a:rPr>
              <a:t>☉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  <a:sym typeface="微软雅黑" pitchFamily="34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相切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圆心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的距离为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9cm.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的距离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  <a:cs typeface="+mn-ea"/>
              </a:rPr>
              <a:t>.</a:t>
            </a:r>
          </a:p>
        </p:txBody>
      </p:sp>
      <p:sp>
        <p:nvSpPr>
          <p:cNvPr id="50" name="Line 3"/>
          <p:cNvSpPr>
            <a:spLocks noChangeShapeType="1"/>
          </p:cNvSpPr>
          <p:nvPr/>
        </p:nvSpPr>
        <p:spPr bwMode="auto">
          <a:xfrm flipV="1">
            <a:off x="6068238" y="2837775"/>
            <a:ext cx="1997075" cy="919163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604813" y="2245638"/>
            <a:ext cx="1725612" cy="1836737"/>
            <a:chOff x="2154" y="2115"/>
            <a:chExt cx="1449" cy="1543"/>
          </a:xfrm>
        </p:grpSpPr>
        <p:grpSp>
          <p:nvGrpSpPr>
            <p:cNvPr id="83975" name="Group 5"/>
            <p:cNvGrpSpPr>
              <a:grpSpLocks/>
            </p:cNvGrpSpPr>
            <p:nvPr/>
          </p:nvGrpSpPr>
          <p:grpSpPr bwMode="auto">
            <a:xfrm>
              <a:off x="2154" y="2115"/>
              <a:ext cx="1225" cy="1315"/>
              <a:chOff x="2154" y="2115"/>
              <a:chExt cx="1225" cy="1315"/>
            </a:xfrm>
          </p:grpSpPr>
          <p:grpSp>
            <p:nvGrpSpPr>
              <p:cNvPr id="83976" name="Group 6"/>
              <p:cNvGrpSpPr>
                <a:grpSpLocks/>
              </p:cNvGrpSpPr>
              <p:nvPr/>
            </p:nvGrpSpPr>
            <p:grpSpPr bwMode="auto">
              <a:xfrm>
                <a:off x="2154" y="2478"/>
                <a:ext cx="907" cy="908"/>
                <a:chOff x="2154" y="2024"/>
                <a:chExt cx="907" cy="908"/>
              </a:xfrm>
            </p:grpSpPr>
            <p:sp>
              <p:nvSpPr>
                <p:cNvPr id="83977" name="Oval 7"/>
                <p:cNvSpPr>
                  <a:spLocks noChangeArrowheads="1"/>
                </p:cNvSpPr>
                <p:nvPr/>
              </p:nvSpPr>
              <p:spPr bwMode="auto">
                <a:xfrm>
                  <a:off x="2154" y="2024"/>
                  <a:ext cx="907" cy="90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839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18" y="2412"/>
                  <a:ext cx="272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>
                      <a:solidFill>
                        <a:srgbClr val="FF0000"/>
                      </a:solidFill>
                      <a:latin typeface="Times New Roman" pitchFamily="18" charset="0"/>
                      <a:ea typeface="黑体" pitchFamily="49" charset="-122"/>
                    </a:rPr>
                    <a:t>o</a:t>
                  </a:r>
                </a:p>
              </p:txBody>
            </p:sp>
          </p:grpSp>
          <p:sp>
            <p:nvSpPr>
              <p:cNvPr id="83979" name="Line 11"/>
              <p:cNvSpPr>
                <a:spLocks noChangeShapeType="1"/>
              </p:cNvSpPr>
              <p:nvPr/>
            </p:nvSpPr>
            <p:spPr bwMode="auto">
              <a:xfrm>
                <a:off x="2744" y="2115"/>
                <a:ext cx="635" cy="13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3334" y="3349"/>
              <a:ext cx="26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ea typeface="黑体" pitchFamily="49" charset="-122"/>
                </a:rPr>
                <a:t>l</a:t>
              </a:r>
              <a:r>
                <a:rPr lang="en-US" altLang="zh-CN" i="1" baseline="-25000">
                  <a:solidFill>
                    <a:prstClr val="black"/>
                  </a:solidFill>
                  <a:ea typeface="黑体" pitchFamily="49" charset="-122"/>
                </a:rPr>
                <a:t>1</a:t>
              </a:r>
              <a:endParaRPr lang="en-US" altLang="zh-CN" i="1">
                <a:solidFill>
                  <a:prstClr val="black"/>
                </a:solidFill>
                <a:ea typeface="黑体" pitchFamily="49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012675" y="2837775"/>
            <a:ext cx="1022350" cy="1782763"/>
            <a:chOff x="1655" y="2614"/>
            <a:chExt cx="859" cy="1497"/>
          </a:xfrm>
        </p:grpSpPr>
        <p:sp>
          <p:nvSpPr>
            <p:cNvPr id="83982" name="Line 14"/>
            <p:cNvSpPr>
              <a:spLocks noChangeShapeType="1"/>
            </p:cNvSpPr>
            <p:nvPr/>
          </p:nvSpPr>
          <p:spPr bwMode="auto">
            <a:xfrm>
              <a:off x="1655" y="2614"/>
              <a:ext cx="635" cy="13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2245" y="3802"/>
              <a:ext cx="26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ea typeface="黑体" pitchFamily="49" charset="-122"/>
                </a:rPr>
                <a:t>l</a:t>
              </a:r>
              <a:r>
                <a:rPr lang="en-US" altLang="zh-CN" i="1" baseline="-25000">
                  <a:solidFill>
                    <a:prstClr val="black"/>
                  </a:solidFill>
                  <a:ea typeface="黑体" pitchFamily="49" charset="-122"/>
                </a:rPr>
                <a:t>2</a:t>
              </a:r>
              <a:endParaRPr lang="en-US" altLang="zh-CN" i="1">
                <a:solidFill>
                  <a:prstClr val="black"/>
                </a:solidFill>
                <a:ea typeface="黑体" pitchFamily="49" charset="-122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390500" y="2677438"/>
            <a:ext cx="2159000" cy="1231900"/>
            <a:chOff x="1973" y="2024"/>
            <a:chExt cx="1814" cy="1035"/>
          </a:xfrm>
        </p:grpSpPr>
        <p:sp>
          <p:nvSpPr>
            <p:cNvPr id="83985" name="Text Box 17"/>
            <p:cNvSpPr txBox="1">
              <a:spLocks noChangeArrowheads="1"/>
            </p:cNvSpPr>
            <p:nvPr/>
          </p:nvSpPr>
          <p:spPr bwMode="auto">
            <a:xfrm>
              <a:off x="3379" y="2024"/>
              <a:ext cx="40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83986" name="Text Box 18"/>
            <p:cNvSpPr txBox="1">
              <a:spLocks noChangeArrowheads="1"/>
            </p:cNvSpPr>
            <p:nvPr/>
          </p:nvSpPr>
          <p:spPr bwMode="auto">
            <a:xfrm>
              <a:off x="3061" y="2251"/>
              <a:ext cx="27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1973" y="2750"/>
              <a:ext cx="36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633513" y="2136100"/>
            <a:ext cx="1081087" cy="1825625"/>
            <a:chOff x="3016" y="2024"/>
            <a:chExt cx="908" cy="1534"/>
          </a:xfrm>
        </p:grpSpPr>
        <p:sp>
          <p:nvSpPr>
            <p:cNvPr id="83989" name="Line 22"/>
            <p:cNvSpPr>
              <a:spLocks noChangeShapeType="1"/>
            </p:cNvSpPr>
            <p:nvPr/>
          </p:nvSpPr>
          <p:spPr bwMode="auto">
            <a:xfrm>
              <a:off x="3016" y="2024"/>
              <a:ext cx="590" cy="12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990" name="Text Box 23"/>
            <p:cNvSpPr txBox="1">
              <a:spLocks noChangeArrowheads="1"/>
            </p:cNvSpPr>
            <p:nvPr/>
          </p:nvSpPr>
          <p:spPr bwMode="auto">
            <a:xfrm>
              <a:off x="3606" y="3249"/>
              <a:ext cx="31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l</a:t>
              </a:r>
              <a:r>
                <a:rPr lang="en-US" altLang="zh-CN" i="1" baseline="-2500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2</a:t>
              </a:r>
              <a:endPara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955674" y="2289860"/>
            <a:ext cx="4642371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解：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）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l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l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在圆的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同一侧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：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          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=9-7=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2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400" b="1" baseline="-25000" dirty="0">
              <a:solidFill>
                <a:srgbClr val="FF0000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579562" y="3319354"/>
            <a:ext cx="3795867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）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l</a:t>
            </a:r>
            <a:r>
              <a:rPr lang="en-US" altLang="zh-CN" sz="2400" b="1" baseline="-25000" dirty="0">
                <a:solidFill>
                  <a:prstClr val="black"/>
                </a:solidFill>
                <a:ea typeface="仿宋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与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l</a:t>
            </a:r>
            <a:r>
              <a:rPr lang="en-US" altLang="zh-CN" sz="2400" b="1" baseline="-25000" dirty="0">
                <a:solidFill>
                  <a:prstClr val="black"/>
                </a:solidFill>
                <a:ea typeface="仿宋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在圆的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两侧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：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    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m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=9+7=</a:t>
            </a:r>
            <a:r>
              <a:rPr lang="en-US" altLang="zh-CN" sz="2400" b="1" dirty="0">
                <a:solidFill>
                  <a:srgbClr val="FF0000"/>
                </a:solidFill>
                <a:ea typeface="仿宋" pitchFamily="49" charset="-122"/>
              </a:rPr>
              <a:t>16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cm</a:t>
            </a:r>
          </a:p>
        </p:txBody>
      </p:sp>
      <p:sp>
        <p:nvSpPr>
          <p:cNvPr id="27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28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9" name="组合 1"/>
          <p:cNvGrpSpPr>
            <a:grpSpLocks noChangeAspect="1"/>
          </p:cNvGrpSpPr>
          <p:nvPr/>
        </p:nvGrpSpPr>
        <p:grpSpPr>
          <a:xfrm>
            <a:off x="3351386" y="580475"/>
            <a:ext cx="2411412" cy="450850"/>
            <a:chOff x="3564387" y="597378"/>
            <a:chExt cx="2247990" cy="419195"/>
          </a:xfrm>
        </p:grpSpPr>
        <p:sp>
          <p:nvSpPr>
            <p:cNvPr id="30" name="缺角矩形 29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缺角矩形 30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缺角矩形 31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缺角矩形 32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缺角矩形 33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15"/>
          <p:cNvSpPr txBox="1"/>
          <p:nvPr/>
        </p:nvSpPr>
        <p:spPr>
          <a:xfrm>
            <a:off x="3316461" y="537612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拓广探索题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6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283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/>
      <p:bldP spid="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37344" y="1598643"/>
            <a:ext cx="1319212" cy="1200329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直线与圆的位置关系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左大括号 17"/>
          <p:cNvSpPr>
            <a:spLocks/>
          </p:cNvSpPr>
          <p:nvPr/>
        </p:nvSpPr>
        <p:spPr bwMode="auto">
          <a:xfrm>
            <a:off x="1733550" y="1116013"/>
            <a:ext cx="161925" cy="2858144"/>
          </a:xfrm>
          <a:prstGeom prst="leftBrace">
            <a:avLst>
              <a:gd name="adj1" fmla="val 6676"/>
              <a:gd name="adj2" fmla="val 50000"/>
            </a:avLst>
          </a:prstGeom>
          <a:noFill/>
          <a:ln w="254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 b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022475" y="927248"/>
            <a:ext cx="862013" cy="46166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定义</a:t>
            </a:r>
            <a:endParaRPr lang="en-US" altLang="zh-CN" sz="24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995488" y="2054373"/>
            <a:ext cx="876300" cy="46166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性质</a:t>
            </a:r>
            <a:endParaRPr lang="en-US" altLang="zh-CN" sz="24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002631" y="3743325"/>
            <a:ext cx="862013" cy="46166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判定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" name="左大括号 50"/>
          <p:cNvSpPr>
            <a:spLocks/>
          </p:cNvSpPr>
          <p:nvPr/>
        </p:nvSpPr>
        <p:spPr bwMode="auto">
          <a:xfrm>
            <a:off x="2940050" y="739923"/>
            <a:ext cx="55563" cy="755650"/>
          </a:xfrm>
          <a:prstGeom prst="leftBrace">
            <a:avLst>
              <a:gd name="adj1" fmla="val 6548"/>
              <a:gd name="adj2" fmla="val 50000"/>
            </a:avLst>
          </a:prstGeom>
          <a:noFill/>
          <a:ln w="254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202136" y="479610"/>
            <a:ext cx="863600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相离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3190875" y="911410"/>
            <a:ext cx="863600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相切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3197225" y="1343210"/>
            <a:ext cx="863600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相交</a:t>
            </a:r>
          </a:p>
        </p:txBody>
      </p:sp>
      <p:sp>
        <p:nvSpPr>
          <p:cNvPr id="55" name="左大括号 54"/>
          <p:cNvSpPr>
            <a:spLocks/>
          </p:cNvSpPr>
          <p:nvPr/>
        </p:nvSpPr>
        <p:spPr bwMode="auto">
          <a:xfrm>
            <a:off x="2940050" y="1873398"/>
            <a:ext cx="55563" cy="757237"/>
          </a:xfrm>
          <a:prstGeom prst="leftBrace">
            <a:avLst>
              <a:gd name="adj1" fmla="val 6562"/>
              <a:gd name="adj2" fmla="val 50000"/>
            </a:avLst>
          </a:prstGeom>
          <a:noFill/>
          <a:ln w="254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3110872" y="1798638"/>
            <a:ext cx="1996558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公共点的个数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110872" y="2404701"/>
            <a:ext cx="2126549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</a:t>
            </a:r>
            <a:r>
              <a:rPr lang="zh-CN" altLang="en-US" sz="20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2000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r</a:t>
            </a:r>
            <a:r>
              <a:rPr lang="zh-CN" altLang="en-US" sz="20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的数量关系</a:t>
            </a:r>
            <a:endParaRPr lang="en-US" altLang="zh-CN" sz="20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" name="左大括号 57"/>
          <p:cNvSpPr>
            <a:spLocks/>
          </p:cNvSpPr>
          <p:nvPr/>
        </p:nvSpPr>
        <p:spPr bwMode="auto">
          <a:xfrm>
            <a:off x="2973388" y="3357493"/>
            <a:ext cx="68742" cy="1327806"/>
          </a:xfrm>
          <a:prstGeom prst="leftBrace">
            <a:avLst>
              <a:gd name="adj1" fmla="val 6741"/>
              <a:gd name="adj2" fmla="val 50000"/>
            </a:avLst>
          </a:prstGeom>
          <a:noFill/>
          <a:ln w="254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095793" y="3170164"/>
            <a:ext cx="1594219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定义法</a:t>
            </a:r>
            <a:endParaRPr lang="en-US" altLang="zh-CN" sz="2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132138" y="4312728"/>
            <a:ext cx="1594219" cy="4001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性质法</a:t>
            </a:r>
            <a:endParaRPr lang="en-US" altLang="zh-CN" sz="20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808662" y="1389377"/>
            <a:ext cx="2618692" cy="707886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相离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:0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相切：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相交：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5808662" y="2255838"/>
            <a:ext cx="2618692" cy="707886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相离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: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&gt;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r;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相切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: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相交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: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d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&lt;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r</a:t>
            </a:r>
          </a:p>
        </p:txBody>
      </p:sp>
      <p:cxnSp>
        <p:nvCxnSpPr>
          <p:cNvPr id="49" name="直接连接符 48"/>
          <p:cNvCxnSpPr>
            <a:cxnSpLocks noChangeShapeType="1"/>
          </p:cNvCxnSpPr>
          <p:nvPr/>
        </p:nvCxnSpPr>
        <p:spPr bwMode="auto">
          <a:xfrm>
            <a:off x="5173663" y="1931988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>
            <a:off x="5273746" y="2597150"/>
            <a:ext cx="4446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808662" y="3170164"/>
            <a:ext cx="2811463" cy="707886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个：相离；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个：相切；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个：相交</a:t>
            </a:r>
          </a:p>
        </p:txBody>
      </p:sp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>
            <a:off x="4849813" y="3370488"/>
            <a:ext cx="8685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5808662" y="4204990"/>
            <a:ext cx="2907119" cy="707886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d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&gt;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r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：相离</a:t>
            </a:r>
            <a:r>
              <a:rPr lang="en-US" altLang="zh-CN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d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=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r</a:t>
            </a:r>
            <a:r>
              <a:rPr lang="en-US" altLang="zh-CN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相切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d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&lt;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r</a:t>
            </a: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：相交</a:t>
            </a:r>
          </a:p>
        </p:txBody>
      </p:sp>
      <p:cxnSp>
        <p:nvCxnSpPr>
          <p:cNvPr id="65" name="直接连接符 64"/>
          <p:cNvCxnSpPr>
            <a:cxnSpLocks noChangeShapeType="1"/>
          </p:cNvCxnSpPr>
          <p:nvPr/>
        </p:nvCxnSpPr>
        <p:spPr bwMode="auto">
          <a:xfrm>
            <a:off x="4849813" y="4545345"/>
            <a:ext cx="8685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线连接符 16"/>
          <p:cNvCxnSpPr/>
          <p:nvPr/>
        </p:nvCxnSpPr>
        <p:spPr>
          <a:xfrm>
            <a:off x="12700" y="41910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7"/>
          <p:cNvSpPr txBox="1"/>
          <p:nvPr/>
        </p:nvSpPr>
        <p:spPr>
          <a:xfrm>
            <a:off x="552450" y="-20538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31" name="Freeform 74"/>
          <p:cNvSpPr>
            <a:spLocks noChangeAspect="1" noEditPoints="1"/>
          </p:cNvSpPr>
          <p:nvPr/>
        </p:nvSpPr>
        <p:spPr bwMode="auto">
          <a:xfrm>
            <a:off x="157163" y="54075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0680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bldLvl="0" animBg="1"/>
      <p:bldP spid="18" grpId="0" bldLvl="0" animBg="1"/>
      <p:bldP spid="5137" grpId="0" bldLvl="0" animBg="1"/>
      <p:bldP spid="5138" grpId="0" bldLvl="0" animBg="1"/>
      <p:bldP spid="27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38" grpId="0" bldLvl="0" animBg="1"/>
      <p:bldP spid="40" grpId="0" bldLvl="0" animBg="1"/>
      <p:bldP spid="62" grpId="0" bldLvl="0" animBg="1"/>
      <p:bldP spid="6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H="1">
            <a:off x="5381304" y="1928468"/>
            <a:ext cx="666984" cy="1283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dashDot"/>
            <a:miter lim="800000"/>
            <a:headEnd type="none"/>
            <a:tailEnd type="none"/>
          </a:ln>
          <a:effectLst/>
        </p:spPr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rot="16200000" flipV="1">
            <a:off x="6011098" y="1957324"/>
            <a:ext cx="307703" cy="246146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dashDot"/>
            <a:miter lim="800000"/>
            <a:headEnd type="none"/>
            <a:tailEnd type="none"/>
          </a:ln>
          <a:effectLst/>
        </p:spPr>
      </p:cxnSp>
      <p:sp>
        <p:nvSpPr>
          <p:cNvPr id="6" name="任意多边形 5"/>
          <p:cNvSpPr/>
          <p:nvPr>
            <p:custDataLst>
              <p:tags r:id="rId3"/>
            </p:custDataLst>
          </p:nvPr>
        </p:nvSpPr>
        <p:spPr bwMode="auto">
          <a:xfrm>
            <a:off x="5905691" y="2732070"/>
            <a:ext cx="711309" cy="1278704"/>
          </a:xfrm>
          <a:custGeom>
            <a:avLst/>
            <a:gdLst/>
            <a:ahLst/>
            <a:cxnLst>
              <a:cxn ang="0">
                <a:pos x="318" y="410"/>
              </a:cxn>
              <a:cxn ang="0">
                <a:pos x="318" y="101"/>
              </a:cxn>
              <a:cxn ang="0">
                <a:pos x="76" y="0"/>
              </a:cxn>
              <a:cxn ang="0">
                <a:pos x="33" y="0"/>
              </a:cxn>
              <a:cxn ang="0">
                <a:pos x="0" y="181"/>
              </a:cxn>
              <a:cxn ang="0">
                <a:pos x="172" y="249"/>
              </a:cxn>
              <a:cxn ang="0">
                <a:pos x="173" y="250"/>
              </a:cxn>
              <a:cxn ang="0">
                <a:pos x="180" y="368"/>
              </a:cxn>
              <a:cxn ang="0">
                <a:pos x="176" y="369"/>
              </a:cxn>
              <a:cxn ang="0">
                <a:pos x="17" y="454"/>
              </a:cxn>
              <a:cxn ang="0">
                <a:pos x="75" y="630"/>
              </a:cxn>
              <a:cxn ang="0">
                <a:pos x="259" y="607"/>
              </a:cxn>
              <a:cxn ang="0">
                <a:pos x="260" y="606"/>
              </a:cxn>
              <a:cxn ang="0">
                <a:pos x="324" y="706"/>
              </a:cxn>
              <a:cxn ang="0">
                <a:pos x="320" y="710"/>
              </a:cxn>
              <a:cxn ang="0">
                <a:pos x="222" y="861"/>
              </a:cxn>
              <a:cxn ang="0">
                <a:pos x="300" y="933"/>
              </a:cxn>
              <a:cxn ang="0">
                <a:pos x="518" y="727"/>
              </a:cxn>
              <a:cxn ang="0">
                <a:pos x="318" y="410"/>
              </a:cxn>
            </a:cxnLst>
            <a:rect l="0" t="0" r="r" b="b"/>
            <a:pathLst>
              <a:path w="518" h="933">
                <a:moveTo>
                  <a:pt x="318" y="410"/>
                </a:moveTo>
                <a:cubicBezTo>
                  <a:pt x="291" y="305"/>
                  <a:pt x="293" y="199"/>
                  <a:pt x="318" y="101"/>
                </a:cubicBezTo>
                <a:cubicBezTo>
                  <a:pt x="76" y="0"/>
                  <a:pt x="76" y="0"/>
                  <a:pt x="7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72" y="249"/>
                  <a:pt x="172" y="249"/>
                  <a:pt x="172" y="249"/>
                </a:cubicBezTo>
                <a:cubicBezTo>
                  <a:pt x="173" y="250"/>
                  <a:pt x="173" y="250"/>
                  <a:pt x="173" y="250"/>
                </a:cubicBezTo>
                <a:cubicBezTo>
                  <a:pt x="172" y="289"/>
                  <a:pt x="174" y="328"/>
                  <a:pt x="180" y="368"/>
                </a:cubicBezTo>
                <a:cubicBezTo>
                  <a:pt x="176" y="369"/>
                  <a:pt x="176" y="369"/>
                  <a:pt x="176" y="369"/>
                </a:cubicBezTo>
                <a:cubicBezTo>
                  <a:pt x="17" y="454"/>
                  <a:pt x="17" y="454"/>
                  <a:pt x="17" y="454"/>
                </a:cubicBezTo>
                <a:cubicBezTo>
                  <a:pt x="75" y="630"/>
                  <a:pt x="75" y="630"/>
                  <a:pt x="75" y="630"/>
                </a:cubicBezTo>
                <a:cubicBezTo>
                  <a:pt x="259" y="607"/>
                  <a:pt x="259" y="607"/>
                  <a:pt x="259" y="607"/>
                </a:cubicBezTo>
                <a:cubicBezTo>
                  <a:pt x="260" y="606"/>
                  <a:pt x="260" y="606"/>
                  <a:pt x="260" y="606"/>
                </a:cubicBezTo>
                <a:cubicBezTo>
                  <a:pt x="279" y="641"/>
                  <a:pt x="300" y="675"/>
                  <a:pt x="324" y="706"/>
                </a:cubicBezTo>
                <a:cubicBezTo>
                  <a:pt x="320" y="710"/>
                  <a:pt x="320" y="710"/>
                  <a:pt x="320" y="710"/>
                </a:cubicBezTo>
                <a:cubicBezTo>
                  <a:pt x="222" y="861"/>
                  <a:pt x="222" y="861"/>
                  <a:pt x="222" y="861"/>
                </a:cubicBezTo>
                <a:cubicBezTo>
                  <a:pt x="300" y="933"/>
                  <a:pt x="300" y="933"/>
                  <a:pt x="300" y="933"/>
                </a:cubicBezTo>
                <a:cubicBezTo>
                  <a:pt x="518" y="727"/>
                  <a:pt x="518" y="727"/>
                  <a:pt x="518" y="727"/>
                </a:cubicBezTo>
                <a:cubicBezTo>
                  <a:pt x="423" y="648"/>
                  <a:pt x="351" y="539"/>
                  <a:pt x="318" y="410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4"/>
            </p:custDataLst>
          </p:nvPr>
        </p:nvSpPr>
        <p:spPr bwMode="auto">
          <a:xfrm>
            <a:off x="7192664" y="1845417"/>
            <a:ext cx="1144712" cy="937936"/>
          </a:xfrm>
          <a:custGeom>
            <a:avLst/>
            <a:gdLst/>
            <a:ahLst/>
            <a:cxnLst>
              <a:cxn ang="0">
                <a:pos x="547" y="684"/>
              </a:cxn>
              <a:cxn ang="0">
                <a:pos x="834" y="605"/>
              </a:cxn>
              <a:cxn ang="0">
                <a:pos x="811" y="534"/>
              </a:cxn>
              <a:cxn ang="0">
                <a:pos x="627" y="557"/>
              </a:cxn>
              <a:cxn ang="0">
                <a:pos x="563" y="456"/>
              </a:cxn>
              <a:cxn ang="0">
                <a:pos x="566" y="453"/>
              </a:cxn>
              <a:cxn ang="0">
                <a:pos x="664" y="303"/>
              </a:cxn>
              <a:cxn ang="0">
                <a:pos x="529" y="177"/>
              </a:cxn>
              <a:cxn ang="0">
                <a:pos x="379" y="285"/>
              </a:cxn>
              <a:cxn ang="0">
                <a:pos x="275" y="227"/>
              </a:cxn>
              <a:cxn ang="0">
                <a:pos x="276" y="224"/>
              </a:cxn>
              <a:cxn ang="0">
                <a:pos x="289" y="45"/>
              </a:cxn>
              <a:cxn ang="0">
                <a:pos x="110" y="0"/>
              </a:cxn>
              <a:cxn ang="0">
                <a:pos x="30" y="166"/>
              </a:cxn>
              <a:cxn ang="0">
                <a:pos x="0" y="163"/>
              </a:cxn>
              <a:cxn ang="0">
                <a:pos x="0" y="290"/>
              </a:cxn>
              <a:cxn ang="0">
                <a:pos x="547" y="684"/>
              </a:cxn>
            </a:cxnLst>
            <a:rect l="0" t="0" r="r" b="b"/>
            <a:pathLst>
              <a:path w="834" h="684">
                <a:moveTo>
                  <a:pt x="547" y="684"/>
                </a:moveTo>
                <a:cubicBezTo>
                  <a:pt x="834" y="605"/>
                  <a:pt x="834" y="605"/>
                  <a:pt x="834" y="605"/>
                </a:cubicBezTo>
                <a:cubicBezTo>
                  <a:pt x="811" y="534"/>
                  <a:pt x="811" y="534"/>
                  <a:pt x="811" y="534"/>
                </a:cubicBezTo>
                <a:cubicBezTo>
                  <a:pt x="627" y="557"/>
                  <a:pt x="627" y="557"/>
                  <a:pt x="627" y="557"/>
                </a:cubicBezTo>
                <a:cubicBezTo>
                  <a:pt x="608" y="521"/>
                  <a:pt x="587" y="487"/>
                  <a:pt x="563" y="456"/>
                </a:cubicBezTo>
                <a:cubicBezTo>
                  <a:pt x="566" y="453"/>
                  <a:pt x="566" y="453"/>
                  <a:pt x="566" y="453"/>
                </a:cubicBezTo>
                <a:cubicBezTo>
                  <a:pt x="664" y="303"/>
                  <a:pt x="664" y="303"/>
                  <a:pt x="664" y="303"/>
                </a:cubicBezTo>
                <a:cubicBezTo>
                  <a:pt x="529" y="177"/>
                  <a:pt x="529" y="177"/>
                  <a:pt x="529" y="177"/>
                </a:cubicBezTo>
                <a:cubicBezTo>
                  <a:pt x="379" y="285"/>
                  <a:pt x="379" y="285"/>
                  <a:pt x="379" y="285"/>
                </a:cubicBezTo>
                <a:cubicBezTo>
                  <a:pt x="346" y="263"/>
                  <a:pt x="311" y="244"/>
                  <a:pt x="275" y="227"/>
                </a:cubicBezTo>
                <a:cubicBezTo>
                  <a:pt x="276" y="224"/>
                  <a:pt x="276" y="224"/>
                  <a:pt x="276" y="224"/>
                </a:cubicBezTo>
                <a:cubicBezTo>
                  <a:pt x="289" y="45"/>
                  <a:pt x="289" y="45"/>
                  <a:pt x="289" y="45"/>
                </a:cubicBezTo>
                <a:cubicBezTo>
                  <a:pt x="110" y="0"/>
                  <a:pt x="110" y="0"/>
                  <a:pt x="110" y="0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19" y="165"/>
                  <a:pt x="12" y="164"/>
                  <a:pt x="0" y="163"/>
                </a:cubicBezTo>
                <a:cubicBezTo>
                  <a:pt x="0" y="290"/>
                  <a:pt x="0" y="290"/>
                  <a:pt x="0" y="290"/>
                </a:cubicBezTo>
                <a:cubicBezTo>
                  <a:pt x="240" y="300"/>
                  <a:pt x="459" y="453"/>
                  <a:pt x="547" y="684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 bwMode="auto">
          <a:xfrm>
            <a:off x="6170363" y="1850381"/>
            <a:ext cx="951170" cy="949514"/>
          </a:xfrm>
          <a:custGeom>
            <a:avLst/>
            <a:gdLst/>
            <a:ahLst/>
            <a:cxnLst>
              <a:cxn ang="0">
                <a:pos x="566" y="305"/>
              </a:cxn>
              <a:cxn ang="0">
                <a:pos x="694" y="286"/>
              </a:cxn>
              <a:cxn ang="0">
                <a:pos x="694" y="159"/>
              </a:cxn>
              <a:cxn ang="0">
                <a:pos x="655" y="163"/>
              </a:cxn>
              <a:cxn ang="0">
                <a:pos x="654" y="160"/>
              </a:cxn>
              <a:cxn ang="0">
                <a:pos x="584" y="0"/>
              </a:cxn>
              <a:cxn ang="0">
                <a:pos x="405" y="46"/>
              </a:cxn>
              <a:cxn ang="0">
                <a:pos x="415" y="227"/>
              </a:cxn>
              <a:cxn ang="0">
                <a:pos x="280" y="305"/>
              </a:cxn>
              <a:cxn ang="0">
                <a:pos x="278" y="302"/>
              </a:cxn>
              <a:cxn ang="0">
                <a:pos x="128" y="201"/>
              </a:cxn>
              <a:cxn ang="0">
                <a:pos x="0" y="334"/>
              </a:cxn>
              <a:cxn ang="0">
                <a:pos x="106" y="484"/>
              </a:cxn>
              <a:cxn ang="0">
                <a:pos x="24" y="642"/>
              </a:cxn>
              <a:cxn ang="0">
                <a:pos x="24" y="642"/>
              </a:cxn>
              <a:cxn ang="0">
                <a:pos x="141" y="692"/>
              </a:cxn>
              <a:cxn ang="0">
                <a:pos x="566" y="305"/>
              </a:cxn>
            </a:cxnLst>
            <a:rect l="0" t="0" r="r" b="b"/>
            <a:pathLst>
              <a:path w="694" h="692">
                <a:moveTo>
                  <a:pt x="566" y="305"/>
                </a:moveTo>
                <a:cubicBezTo>
                  <a:pt x="608" y="294"/>
                  <a:pt x="650" y="288"/>
                  <a:pt x="694" y="286"/>
                </a:cubicBezTo>
                <a:cubicBezTo>
                  <a:pt x="694" y="159"/>
                  <a:pt x="694" y="159"/>
                  <a:pt x="694" y="159"/>
                </a:cubicBezTo>
                <a:cubicBezTo>
                  <a:pt x="682" y="159"/>
                  <a:pt x="670" y="161"/>
                  <a:pt x="655" y="163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584" y="0"/>
                  <a:pt x="584" y="0"/>
                  <a:pt x="584" y="0"/>
                </a:cubicBezTo>
                <a:cubicBezTo>
                  <a:pt x="405" y="46"/>
                  <a:pt x="405" y="46"/>
                  <a:pt x="405" y="46"/>
                </a:cubicBezTo>
                <a:cubicBezTo>
                  <a:pt x="415" y="227"/>
                  <a:pt x="415" y="227"/>
                  <a:pt x="415" y="227"/>
                </a:cubicBezTo>
                <a:cubicBezTo>
                  <a:pt x="367" y="249"/>
                  <a:pt x="322" y="274"/>
                  <a:pt x="280" y="305"/>
                </a:cubicBezTo>
                <a:cubicBezTo>
                  <a:pt x="278" y="302"/>
                  <a:pt x="278" y="302"/>
                  <a:pt x="278" y="302"/>
                </a:cubicBezTo>
                <a:cubicBezTo>
                  <a:pt x="128" y="201"/>
                  <a:pt x="128" y="201"/>
                  <a:pt x="128" y="201"/>
                </a:cubicBezTo>
                <a:cubicBezTo>
                  <a:pt x="0" y="334"/>
                  <a:pt x="0" y="334"/>
                  <a:pt x="0" y="334"/>
                </a:cubicBezTo>
                <a:cubicBezTo>
                  <a:pt x="106" y="484"/>
                  <a:pt x="106" y="484"/>
                  <a:pt x="106" y="484"/>
                </a:cubicBezTo>
                <a:cubicBezTo>
                  <a:pt x="73" y="534"/>
                  <a:pt x="45" y="586"/>
                  <a:pt x="24" y="642"/>
                </a:cubicBezTo>
                <a:cubicBezTo>
                  <a:pt x="24" y="642"/>
                  <a:pt x="24" y="642"/>
                  <a:pt x="24" y="642"/>
                </a:cubicBezTo>
                <a:cubicBezTo>
                  <a:pt x="141" y="692"/>
                  <a:pt x="141" y="692"/>
                  <a:pt x="141" y="692"/>
                </a:cubicBezTo>
                <a:cubicBezTo>
                  <a:pt x="207" y="507"/>
                  <a:pt x="361" y="358"/>
                  <a:pt x="566" y="305"/>
                </a:cubicBezTo>
                <a:close/>
              </a:path>
            </a:pathLst>
          </a:custGeom>
          <a:solidFill>
            <a:srgbClr val="178AA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6"/>
            </p:custDataLst>
          </p:nvPr>
        </p:nvSpPr>
        <p:spPr bwMode="auto">
          <a:xfrm>
            <a:off x="6368867" y="3772565"/>
            <a:ext cx="1338254" cy="555813"/>
          </a:xfrm>
          <a:custGeom>
            <a:avLst/>
            <a:gdLst/>
            <a:ahLst/>
            <a:cxnLst>
              <a:cxn ang="0">
                <a:pos x="728" y="92"/>
              </a:cxn>
              <a:cxn ang="0">
                <a:pos x="222" y="0"/>
              </a:cxn>
              <a:cxn ang="0">
                <a:pos x="0" y="210"/>
              </a:cxn>
              <a:cxn ang="0">
                <a:pos x="19" y="227"/>
              </a:cxn>
              <a:cxn ang="0">
                <a:pos x="169" y="119"/>
              </a:cxn>
              <a:cxn ang="0">
                <a:pos x="171" y="117"/>
              </a:cxn>
              <a:cxn ang="0">
                <a:pos x="274" y="174"/>
              </a:cxn>
              <a:cxn ang="0">
                <a:pos x="272" y="180"/>
              </a:cxn>
              <a:cxn ang="0">
                <a:pos x="259" y="359"/>
              </a:cxn>
              <a:cxn ang="0">
                <a:pos x="438" y="405"/>
              </a:cxn>
              <a:cxn ang="0">
                <a:pos x="517" y="237"/>
              </a:cxn>
              <a:cxn ang="0">
                <a:pos x="530" y="232"/>
              </a:cxn>
              <a:cxn ang="0">
                <a:pos x="661" y="228"/>
              </a:cxn>
              <a:cxn ang="0">
                <a:pos x="663" y="235"/>
              </a:cxn>
              <a:cxn ang="0">
                <a:pos x="706" y="383"/>
              </a:cxn>
              <a:cxn ang="0">
                <a:pos x="884" y="337"/>
              </a:cxn>
              <a:cxn ang="0">
                <a:pos x="876" y="163"/>
              </a:cxn>
              <a:cxn ang="0">
                <a:pos x="877" y="166"/>
              </a:cxn>
              <a:cxn ang="0">
                <a:pos x="976" y="115"/>
              </a:cxn>
              <a:cxn ang="0">
                <a:pos x="908" y="13"/>
              </a:cxn>
              <a:cxn ang="0">
                <a:pos x="728" y="92"/>
              </a:cxn>
            </a:cxnLst>
            <a:rect l="0" t="0" r="r" b="b"/>
            <a:pathLst>
              <a:path w="976" h="405">
                <a:moveTo>
                  <a:pt x="728" y="92"/>
                </a:moveTo>
                <a:cubicBezTo>
                  <a:pt x="547" y="139"/>
                  <a:pt x="364" y="99"/>
                  <a:pt x="222" y="0"/>
                </a:cubicBezTo>
                <a:cubicBezTo>
                  <a:pt x="0" y="210"/>
                  <a:pt x="0" y="210"/>
                  <a:pt x="0" y="210"/>
                </a:cubicBezTo>
                <a:cubicBezTo>
                  <a:pt x="19" y="227"/>
                  <a:pt x="19" y="227"/>
                  <a:pt x="19" y="227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204" y="139"/>
                  <a:pt x="238" y="158"/>
                  <a:pt x="274" y="174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59" y="359"/>
                  <a:pt x="259" y="359"/>
                  <a:pt x="259" y="35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517" y="237"/>
                  <a:pt x="517" y="237"/>
                  <a:pt x="517" y="237"/>
                </a:cubicBezTo>
                <a:cubicBezTo>
                  <a:pt x="530" y="232"/>
                  <a:pt x="530" y="232"/>
                  <a:pt x="530" y="232"/>
                </a:cubicBezTo>
                <a:cubicBezTo>
                  <a:pt x="569" y="235"/>
                  <a:pt x="601" y="236"/>
                  <a:pt x="661" y="228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706" y="383"/>
                  <a:pt x="706" y="383"/>
                  <a:pt x="706" y="383"/>
                </a:cubicBezTo>
                <a:cubicBezTo>
                  <a:pt x="884" y="337"/>
                  <a:pt x="884" y="337"/>
                  <a:pt x="884" y="337"/>
                </a:cubicBezTo>
                <a:cubicBezTo>
                  <a:pt x="876" y="163"/>
                  <a:pt x="876" y="163"/>
                  <a:pt x="876" y="163"/>
                </a:cubicBezTo>
                <a:cubicBezTo>
                  <a:pt x="877" y="166"/>
                  <a:pt x="877" y="166"/>
                  <a:pt x="877" y="166"/>
                </a:cubicBezTo>
                <a:cubicBezTo>
                  <a:pt x="911" y="151"/>
                  <a:pt x="944" y="134"/>
                  <a:pt x="976" y="115"/>
                </a:cubicBezTo>
                <a:cubicBezTo>
                  <a:pt x="908" y="13"/>
                  <a:pt x="908" y="13"/>
                  <a:pt x="908" y="13"/>
                </a:cubicBezTo>
                <a:cubicBezTo>
                  <a:pt x="854" y="48"/>
                  <a:pt x="794" y="75"/>
                  <a:pt x="728" y="92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7"/>
            </p:custDataLst>
          </p:nvPr>
        </p:nvSpPr>
        <p:spPr bwMode="auto">
          <a:xfrm>
            <a:off x="7672384" y="2741997"/>
            <a:ext cx="736124" cy="1303516"/>
          </a:xfrm>
          <a:custGeom>
            <a:avLst/>
            <a:gdLst/>
            <a:ahLst/>
            <a:cxnLst>
              <a:cxn ang="0">
                <a:pos x="364" y="260"/>
              </a:cxn>
              <a:cxn ang="0">
                <a:pos x="357" y="142"/>
              </a:cxn>
              <a:cxn ang="0">
                <a:pos x="361" y="140"/>
              </a:cxn>
              <a:cxn ang="0">
                <a:pos x="519" y="55"/>
              </a:cxn>
              <a:cxn ang="0">
                <a:pos x="501" y="0"/>
              </a:cxn>
              <a:cxn ang="0">
                <a:pos x="214" y="80"/>
              </a:cxn>
              <a:cxn ang="0">
                <a:pos x="219" y="95"/>
              </a:cxn>
              <a:cxn ang="0">
                <a:pos x="0" y="735"/>
              </a:cxn>
              <a:cxn ang="0">
                <a:pos x="85" y="862"/>
              </a:cxn>
              <a:cxn ang="0">
                <a:pos x="215" y="951"/>
              </a:cxn>
              <a:cxn ang="0">
                <a:pos x="343" y="818"/>
              </a:cxn>
              <a:cxn ang="0">
                <a:pos x="237" y="666"/>
              </a:cxn>
              <a:cxn ang="0">
                <a:pos x="236" y="665"/>
              </a:cxn>
              <a:cxn ang="0">
                <a:pos x="318" y="507"/>
              </a:cxn>
              <a:cxn ang="0">
                <a:pos x="324" y="508"/>
              </a:cxn>
              <a:cxn ang="0">
                <a:pos x="503" y="510"/>
              </a:cxn>
              <a:cxn ang="0">
                <a:pos x="537" y="328"/>
              </a:cxn>
              <a:cxn ang="0">
                <a:pos x="365" y="260"/>
              </a:cxn>
              <a:cxn ang="0">
                <a:pos x="364" y="260"/>
              </a:cxn>
            </a:cxnLst>
            <a:rect l="0" t="0" r="r" b="b"/>
            <a:pathLst>
              <a:path w="537" h="951">
                <a:moveTo>
                  <a:pt x="364" y="260"/>
                </a:moveTo>
                <a:cubicBezTo>
                  <a:pt x="365" y="221"/>
                  <a:pt x="363" y="181"/>
                  <a:pt x="357" y="142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519" y="55"/>
                  <a:pt x="519" y="55"/>
                  <a:pt x="519" y="55"/>
                </a:cubicBezTo>
                <a:cubicBezTo>
                  <a:pt x="501" y="0"/>
                  <a:pt x="501" y="0"/>
                  <a:pt x="501" y="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16" y="85"/>
                  <a:pt x="217" y="90"/>
                  <a:pt x="219" y="95"/>
                </a:cubicBezTo>
                <a:cubicBezTo>
                  <a:pt x="282" y="340"/>
                  <a:pt x="188" y="589"/>
                  <a:pt x="0" y="735"/>
                </a:cubicBezTo>
                <a:cubicBezTo>
                  <a:pt x="85" y="862"/>
                  <a:pt x="85" y="862"/>
                  <a:pt x="85" y="862"/>
                </a:cubicBezTo>
                <a:cubicBezTo>
                  <a:pt x="215" y="951"/>
                  <a:pt x="215" y="951"/>
                  <a:pt x="215" y="951"/>
                </a:cubicBezTo>
                <a:cubicBezTo>
                  <a:pt x="343" y="818"/>
                  <a:pt x="343" y="818"/>
                  <a:pt x="343" y="818"/>
                </a:cubicBezTo>
                <a:cubicBezTo>
                  <a:pt x="237" y="666"/>
                  <a:pt x="237" y="666"/>
                  <a:pt x="237" y="666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69" y="616"/>
                  <a:pt x="297" y="563"/>
                  <a:pt x="318" y="507"/>
                </a:cubicBezTo>
                <a:cubicBezTo>
                  <a:pt x="324" y="508"/>
                  <a:pt x="324" y="508"/>
                  <a:pt x="324" y="508"/>
                </a:cubicBezTo>
                <a:cubicBezTo>
                  <a:pt x="503" y="510"/>
                  <a:pt x="503" y="510"/>
                  <a:pt x="503" y="510"/>
                </a:cubicBezTo>
                <a:cubicBezTo>
                  <a:pt x="537" y="328"/>
                  <a:pt x="537" y="328"/>
                  <a:pt x="537" y="328"/>
                </a:cubicBezTo>
                <a:cubicBezTo>
                  <a:pt x="365" y="260"/>
                  <a:pt x="365" y="260"/>
                  <a:pt x="365" y="260"/>
                </a:cubicBezTo>
                <a:lnTo>
                  <a:pt x="364" y="260"/>
                </a:ln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8"/>
            </p:custDataLst>
          </p:nvPr>
        </p:nvSpPr>
        <p:spPr bwMode="auto">
          <a:xfrm>
            <a:off x="6304356" y="2234156"/>
            <a:ext cx="1705488" cy="1705487"/>
          </a:xfrm>
          <a:custGeom>
            <a:avLst/>
            <a:gdLst/>
            <a:ahLst/>
            <a:cxnLst>
              <a:cxn ang="0">
                <a:pos x="1116" y="391"/>
              </a:cxn>
              <a:cxn ang="0">
                <a:pos x="391" y="127"/>
              </a:cxn>
              <a:cxn ang="0">
                <a:pos x="127" y="851"/>
              </a:cxn>
              <a:cxn ang="0">
                <a:pos x="851" y="1115"/>
              </a:cxn>
              <a:cxn ang="0">
                <a:pos x="1116" y="391"/>
              </a:cxn>
            </a:cxnLst>
            <a:rect l="0" t="0" r="r" b="b"/>
            <a:pathLst>
              <a:path w="1243" h="1243">
                <a:moveTo>
                  <a:pt x="1116" y="391"/>
                </a:moveTo>
                <a:cubicBezTo>
                  <a:pt x="989" y="118"/>
                  <a:pt x="664" y="0"/>
                  <a:pt x="391" y="127"/>
                </a:cubicBezTo>
                <a:cubicBezTo>
                  <a:pt x="118" y="254"/>
                  <a:pt x="0" y="578"/>
                  <a:pt x="127" y="851"/>
                </a:cubicBezTo>
                <a:cubicBezTo>
                  <a:pt x="254" y="1124"/>
                  <a:pt x="579" y="1243"/>
                  <a:pt x="851" y="1115"/>
                </a:cubicBezTo>
                <a:cubicBezTo>
                  <a:pt x="1124" y="988"/>
                  <a:pt x="1243" y="664"/>
                  <a:pt x="1116" y="391"/>
                </a:cubicBezTo>
                <a:close/>
              </a:path>
            </a:pathLst>
          </a:cu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9"/>
            </p:custDataLst>
          </p:nvPr>
        </p:nvSpPr>
        <p:spPr bwMode="auto">
          <a:xfrm>
            <a:off x="6713980" y="2656447"/>
            <a:ext cx="886892" cy="558411"/>
          </a:xfrm>
          <a:custGeom>
            <a:avLst/>
            <a:gdLst/>
            <a:ahLst/>
            <a:cxnLst>
              <a:cxn ang="0">
                <a:pos x="880" y="447"/>
              </a:cxn>
              <a:cxn ang="0">
                <a:pos x="879" y="427"/>
              </a:cxn>
              <a:cxn ang="0">
                <a:pos x="431" y="0"/>
              </a:cxn>
              <a:cxn ang="0">
                <a:pos x="3" y="317"/>
              </a:cxn>
              <a:cxn ang="0">
                <a:pos x="0" y="326"/>
              </a:cxn>
              <a:cxn ang="0">
                <a:pos x="108" y="326"/>
              </a:cxn>
              <a:cxn ang="0">
                <a:pos x="109" y="322"/>
              </a:cxn>
              <a:cxn ang="0">
                <a:pos x="431" y="102"/>
              </a:cxn>
              <a:cxn ang="0">
                <a:pos x="776" y="424"/>
              </a:cxn>
              <a:cxn ang="0">
                <a:pos x="778" y="447"/>
              </a:cxn>
              <a:cxn ang="0">
                <a:pos x="729" y="447"/>
              </a:cxn>
              <a:cxn ang="0">
                <a:pos x="826" y="580"/>
              </a:cxn>
              <a:cxn ang="0">
                <a:pos x="921" y="447"/>
              </a:cxn>
              <a:cxn ang="0">
                <a:pos x="880" y="447"/>
              </a:cxn>
            </a:cxnLst>
            <a:rect l="0" t="0" r="r" b="b"/>
            <a:pathLst>
              <a:path w="921" h="580">
                <a:moveTo>
                  <a:pt x="880" y="447"/>
                </a:moveTo>
                <a:cubicBezTo>
                  <a:pt x="879" y="427"/>
                  <a:pt x="879" y="427"/>
                  <a:pt x="879" y="427"/>
                </a:cubicBezTo>
                <a:cubicBezTo>
                  <a:pt x="867" y="187"/>
                  <a:pt x="670" y="0"/>
                  <a:pt x="431" y="0"/>
                </a:cubicBezTo>
                <a:cubicBezTo>
                  <a:pt x="236" y="0"/>
                  <a:pt x="60" y="130"/>
                  <a:pt x="3" y="317"/>
                </a:cubicBezTo>
                <a:cubicBezTo>
                  <a:pt x="0" y="326"/>
                  <a:pt x="0" y="326"/>
                  <a:pt x="0" y="326"/>
                </a:cubicBezTo>
                <a:cubicBezTo>
                  <a:pt x="108" y="326"/>
                  <a:pt x="108" y="326"/>
                  <a:pt x="108" y="326"/>
                </a:cubicBezTo>
                <a:cubicBezTo>
                  <a:pt x="109" y="322"/>
                  <a:pt x="109" y="322"/>
                  <a:pt x="109" y="322"/>
                </a:cubicBezTo>
                <a:cubicBezTo>
                  <a:pt x="162" y="188"/>
                  <a:pt x="288" y="102"/>
                  <a:pt x="431" y="102"/>
                </a:cubicBezTo>
                <a:cubicBezTo>
                  <a:pt x="612" y="102"/>
                  <a:pt x="763" y="244"/>
                  <a:pt x="776" y="424"/>
                </a:cubicBezTo>
                <a:cubicBezTo>
                  <a:pt x="778" y="447"/>
                  <a:pt x="778" y="447"/>
                  <a:pt x="778" y="447"/>
                </a:cubicBezTo>
                <a:cubicBezTo>
                  <a:pt x="729" y="447"/>
                  <a:pt x="729" y="447"/>
                  <a:pt x="729" y="447"/>
                </a:cubicBezTo>
                <a:cubicBezTo>
                  <a:pt x="826" y="580"/>
                  <a:pt x="826" y="580"/>
                  <a:pt x="826" y="580"/>
                </a:cubicBezTo>
                <a:cubicBezTo>
                  <a:pt x="921" y="447"/>
                  <a:pt x="921" y="447"/>
                  <a:pt x="921" y="447"/>
                </a:cubicBezTo>
                <a:lnTo>
                  <a:pt x="880" y="447"/>
                </a:ln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10"/>
            </p:custDataLst>
          </p:nvPr>
        </p:nvSpPr>
        <p:spPr bwMode="auto">
          <a:xfrm>
            <a:off x="6698723" y="3098844"/>
            <a:ext cx="806264" cy="421048"/>
          </a:xfrm>
          <a:custGeom>
            <a:avLst/>
            <a:gdLst/>
            <a:ahLst/>
            <a:cxnLst>
              <a:cxn ang="0">
                <a:pos x="704" y="235"/>
              </a:cxn>
              <a:cxn ang="0">
                <a:pos x="462" y="334"/>
              </a:cxn>
              <a:cxn ang="0">
                <a:pos x="166" y="166"/>
              </a:cxn>
              <a:cxn ang="0">
                <a:pos x="147" y="134"/>
              </a:cxn>
              <a:cxn ang="0">
                <a:pos x="192" y="134"/>
              </a:cxn>
              <a:cxn ang="0">
                <a:pos x="95" y="0"/>
              </a:cxn>
              <a:cxn ang="0">
                <a:pos x="0" y="134"/>
              </a:cxn>
              <a:cxn ang="0">
                <a:pos x="38" y="134"/>
              </a:cxn>
              <a:cxn ang="0">
                <a:pos x="43" y="147"/>
              </a:cxn>
              <a:cxn ang="0">
                <a:pos x="462" y="436"/>
              </a:cxn>
              <a:cxn ang="0">
                <a:pos x="830" y="244"/>
              </a:cxn>
              <a:cxn ang="0">
                <a:pos x="838" y="233"/>
              </a:cxn>
              <a:cxn ang="0">
                <a:pos x="706" y="233"/>
              </a:cxn>
              <a:cxn ang="0">
                <a:pos x="704" y="235"/>
              </a:cxn>
            </a:cxnLst>
            <a:rect l="0" t="0" r="r" b="b"/>
            <a:pathLst>
              <a:path w="838" h="436">
                <a:moveTo>
                  <a:pt x="704" y="235"/>
                </a:moveTo>
                <a:cubicBezTo>
                  <a:pt x="640" y="298"/>
                  <a:pt x="551" y="334"/>
                  <a:pt x="462" y="334"/>
                </a:cubicBezTo>
                <a:cubicBezTo>
                  <a:pt x="342" y="334"/>
                  <a:pt x="228" y="270"/>
                  <a:pt x="166" y="166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92" y="134"/>
                  <a:pt x="192" y="134"/>
                  <a:pt x="192" y="13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134"/>
                  <a:pt x="0" y="134"/>
                  <a:pt x="0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09" y="320"/>
                  <a:pt x="278" y="436"/>
                  <a:pt x="462" y="436"/>
                </a:cubicBezTo>
                <a:cubicBezTo>
                  <a:pt x="609" y="436"/>
                  <a:pt x="746" y="364"/>
                  <a:pt x="830" y="244"/>
                </a:cubicBezTo>
                <a:cubicBezTo>
                  <a:pt x="838" y="233"/>
                  <a:pt x="838" y="233"/>
                  <a:pt x="838" y="233"/>
                </a:cubicBezTo>
                <a:cubicBezTo>
                  <a:pt x="706" y="233"/>
                  <a:pt x="706" y="233"/>
                  <a:pt x="706" y="233"/>
                </a:cubicBezTo>
                <a:lnTo>
                  <a:pt x="704" y="235"/>
                </a:ln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1"/>
            </p:custDataLst>
          </p:nvPr>
        </p:nvSpPr>
        <p:spPr bwMode="auto">
          <a:xfrm>
            <a:off x="6868936" y="2827103"/>
            <a:ext cx="543482" cy="528550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0" y="327"/>
              </a:cxn>
              <a:cxn ang="0">
                <a:pos x="46" y="327"/>
              </a:cxn>
              <a:cxn ang="0">
                <a:pos x="80" y="407"/>
              </a:cxn>
              <a:cxn ang="0">
                <a:pos x="48" y="439"/>
              </a:cxn>
              <a:cxn ang="0">
                <a:pos x="119" y="510"/>
              </a:cxn>
              <a:cxn ang="0">
                <a:pos x="151" y="478"/>
              </a:cxn>
              <a:cxn ang="0">
                <a:pos x="230" y="511"/>
              </a:cxn>
              <a:cxn ang="0">
                <a:pos x="230" y="550"/>
              </a:cxn>
              <a:cxn ang="0">
                <a:pos x="330" y="550"/>
              </a:cxn>
              <a:cxn ang="0">
                <a:pos x="330" y="512"/>
              </a:cxn>
              <a:cxn ang="0">
                <a:pos x="414" y="478"/>
              </a:cxn>
              <a:cxn ang="0">
                <a:pos x="444" y="509"/>
              </a:cxn>
              <a:cxn ang="0">
                <a:pos x="515" y="438"/>
              </a:cxn>
              <a:cxn ang="0">
                <a:pos x="485" y="408"/>
              </a:cxn>
              <a:cxn ang="0">
                <a:pos x="520" y="327"/>
              </a:cxn>
              <a:cxn ang="0">
                <a:pos x="564" y="327"/>
              </a:cxn>
              <a:cxn ang="0">
                <a:pos x="564" y="227"/>
              </a:cxn>
              <a:cxn ang="0">
                <a:pos x="521" y="227"/>
              </a:cxn>
              <a:cxn ang="0">
                <a:pos x="486" y="143"/>
              </a:cxn>
              <a:cxn ang="0">
                <a:pos x="518" y="111"/>
              </a:cxn>
              <a:cxn ang="0">
                <a:pos x="447" y="40"/>
              </a:cxn>
              <a:cxn ang="0">
                <a:pos x="415" y="72"/>
              </a:cxn>
              <a:cxn ang="0">
                <a:pos x="330" y="38"/>
              </a:cxn>
              <a:cxn ang="0">
                <a:pos x="330" y="0"/>
              </a:cxn>
              <a:cxn ang="0">
                <a:pos x="230" y="0"/>
              </a:cxn>
              <a:cxn ang="0">
                <a:pos x="230" y="39"/>
              </a:cxn>
              <a:cxn ang="0">
                <a:pos x="150" y="73"/>
              </a:cxn>
              <a:cxn ang="0">
                <a:pos x="116" y="39"/>
              </a:cxn>
              <a:cxn ang="0">
                <a:pos x="45" y="110"/>
              </a:cxn>
              <a:cxn ang="0">
                <a:pos x="79" y="144"/>
              </a:cxn>
              <a:cxn ang="0">
                <a:pos x="45" y="227"/>
              </a:cxn>
              <a:cxn ang="0">
                <a:pos x="0" y="227"/>
              </a:cxn>
              <a:cxn ang="0">
                <a:pos x="283" y="104"/>
              </a:cxn>
              <a:cxn ang="0">
                <a:pos x="456" y="275"/>
              </a:cxn>
              <a:cxn ang="0">
                <a:pos x="283" y="446"/>
              </a:cxn>
              <a:cxn ang="0">
                <a:pos x="110" y="275"/>
              </a:cxn>
              <a:cxn ang="0">
                <a:pos x="283" y="104"/>
              </a:cxn>
            </a:cxnLst>
            <a:rect l="0" t="0" r="r" b="b"/>
            <a:pathLst>
              <a:path w="564" h="550">
                <a:moveTo>
                  <a:pt x="0" y="227"/>
                </a:moveTo>
                <a:cubicBezTo>
                  <a:pt x="0" y="327"/>
                  <a:pt x="0" y="327"/>
                  <a:pt x="0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52" y="356"/>
                  <a:pt x="64" y="383"/>
                  <a:pt x="80" y="407"/>
                </a:cubicBezTo>
                <a:cubicBezTo>
                  <a:pt x="48" y="439"/>
                  <a:pt x="48" y="439"/>
                  <a:pt x="48" y="439"/>
                </a:cubicBezTo>
                <a:cubicBezTo>
                  <a:pt x="119" y="510"/>
                  <a:pt x="119" y="510"/>
                  <a:pt x="119" y="510"/>
                </a:cubicBezTo>
                <a:cubicBezTo>
                  <a:pt x="151" y="478"/>
                  <a:pt x="151" y="478"/>
                  <a:pt x="151" y="478"/>
                </a:cubicBezTo>
                <a:cubicBezTo>
                  <a:pt x="175" y="493"/>
                  <a:pt x="202" y="504"/>
                  <a:pt x="230" y="511"/>
                </a:cubicBezTo>
                <a:cubicBezTo>
                  <a:pt x="230" y="550"/>
                  <a:pt x="230" y="550"/>
                  <a:pt x="230" y="550"/>
                </a:cubicBezTo>
                <a:cubicBezTo>
                  <a:pt x="330" y="550"/>
                  <a:pt x="330" y="550"/>
                  <a:pt x="330" y="550"/>
                </a:cubicBezTo>
                <a:cubicBezTo>
                  <a:pt x="330" y="512"/>
                  <a:pt x="330" y="512"/>
                  <a:pt x="330" y="512"/>
                </a:cubicBezTo>
                <a:cubicBezTo>
                  <a:pt x="360" y="506"/>
                  <a:pt x="389" y="494"/>
                  <a:pt x="414" y="478"/>
                </a:cubicBezTo>
                <a:cubicBezTo>
                  <a:pt x="444" y="509"/>
                  <a:pt x="444" y="509"/>
                  <a:pt x="444" y="509"/>
                </a:cubicBezTo>
                <a:cubicBezTo>
                  <a:pt x="515" y="438"/>
                  <a:pt x="515" y="438"/>
                  <a:pt x="515" y="438"/>
                </a:cubicBezTo>
                <a:cubicBezTo>
                  <a:pt x="485" y="408"/>
                  <a:pt x="485" y="408"/>
                  <a:pt x="485" y="408"/>
                </a:cubicBezTo>
                <a:cubicBezTo>
                  <a:pt x="502" y="384"/>
                  <a:pt x="514" y="356"/>
                  <a:pt x="520" y="327"/>
                </a:cubicBezTo>
                <a:cubicBezTo>
                  <a:pt x="564" y="327"/>
                  <a:pt x="564" y="327"/>
                  <a:pt x="564" y="327"/>
                </a:cubicBezTo>
                <a:cubicBezTo>
                  <a:pt x="564" y="227"/>
                  <a:pt x="564" y="227"/>
                  <a:pt x="564" y="227"/>
                </a:cubicBezTo>
                <a:cubicBezTo>
                  <a:pt x="521" y="227"/>
                  <a:pt x="521" y="227"/>
                  <a:pt x="521" y="227"/>
                </a:cubicBezTo>
                <a:cubicBezTo>
                  <a:pt x="515" y="196"/>
                  <a:pt x="503" y="168"/>
                  <a:pt x="486" y="143"/>
                </a:cubicBezTo>
                <a:cubicBezTo>
                  <a:pt x="518" y="111"/>
                  <a:pt x="518" y="111"/>
                  <a:pt x="518" y="111"/>
                </a:cubicBezTo>
                <a:cubicBezTo>
                  <a:pt x="447" y="40"/>
                  <a:pt x="447" y="40"/>
                  <a:pt x="447" y="40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9" y="56"/>
                  <a:pt x="361" y="44"/>
                  <a:pt x="330" y="38"/>
                </a:cubicBezTo>
                <a:cubicBezTo>
                  <a:pt x="330" y="0"/>
                  <a:pt x="330" y="0"/>
                  <a:pt x="3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01" y="46"/>
                  <a:pt x="174" y="57"/>
                  <a:pt x="150" y="73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63" y="169"/>
                  <a:pt x="51" y="197"/>
                  <a:pt x="45" y="227"/>
                </a:cubicBezTo>
                <a:lnTo>
                  <a:pt x="0" y="227"/>
                </a:lnTo>
                <a:close/>
                <a:moveTo>
                  <a:pt x="283" y="104"/>
                </a:moveTo>
                <a:cubicBezTo>
                  <a:pt x="378" y="104"/>
                  <a:pt x="456" y="181"/>
                  <a:pt x="456" y="275"/>
                </a:cubicBezTo>
                <a:cubicBezTo>
                  <a:pt x="456" y="369"/>
                  <a:pt x="378" y="446"/>
                  <a:pt x="283" y="446"/>
                </a:cubicBezTo>
                <a:cubicBezTo>
                  <a:pt x="188" y="446"/>
                  <a:pt x="110" y="369"/>
                  <a:pt x="110" y="275"/>
                </a:cubicBezTo>
                <a:cubicBezTo>
                  <a:pt x="110" y="181"/>
                  <a:pt x="188" y="104"/>
                  <a:pt x="283" y="104"/>
                </a:cubicBez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 bwMode="auto">
          <a:xfrm>
            <a:off x="7012271" y="2967453"/>
            <a:ext cx="253825" cy="247851"/>
          </a:xfrm>
          <a:custGeom>
            <a:avLst/>
            <a:gdLst/>
            <a:ahLst/>
            <a:cxnLst>
              <a:cxn ang="0">
                <a:pos x="131" y="259"/>
              </a:cxn>
              <a:cxn ang="0">
                <a:pos x="261" y="129"/>
              </a:cxn>
              <a:cxn ang="0">
                <a:pos x="131" y="0"/>
              </a:cxn>
              <a:cxn ang="0">
                <a:pos x="0" y="129"/>
              </a:cxn>
              <a:cxn ang="0">
                <a:pos x="131" y="259"/>
              </a:cxn>
              <a:cxn ang="0">
                <a:pos x="131" y="42"/>
              </a:cxn>
              <a:cxn ang="0">
                <a:pos x="219" y="129"/>
              </a:cxn>
              <a:cxn ang="0">
                <a:pos x="131" y="217"/>
              </a:cxn>
              <a:cxn ang="0">
                <a:pos x="42" y="129"/>
              </a:cxn>
              <a:cxn ang="0">
                <a:pos x="131" y="42"/>
              </a:cxn>
            </a:cxnLst>
            <a:rect l="0" t="0" r="r" b="b"/>
            <a:pathLst>
              <a:path w="261" h="259">
                <a:moveTo>
                  <a:pt x="131" y="259"/>
                </a:moveTo>
                <a:cubicBezTo>
                  <a:pt x="203" y="259"/>
                  <a:pt x="261" y="201"/>
                  <a:pt x="261" y="129"/>
                </a:cubicBezTo>
                <a:cubicBezTo>
                  <a:pt x="261" y="58"/>
                  <a:pt x="203" y="0"/>
                  <a:pt x="131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201"/>
                  <a:pt x="58" y="259"/>
                  <a:pt x="131" y="259"/>
                </a:cubicBezTo>
                <a:close/>
                <a:moveTo>
                  <a:pt x="131" y="42"/>
                </a:moveTo>
                <a:cubicBezTo>
                  <a:pt x="179" y="42"/>
                  <a:pt x="219" y="81"/>
                  <a:pt x="219" y="129"/>
                </a:cubicBezTo>
                <a:cubicBezTo>
                  <a:pt x="219" y="177"/>
                  <a:pt x="179" y="217"/>
                  <a:pt x="131" y="217"/>
                </a:cubicBezTo>
                <a:cubicBezTo>
                  <a:pt x="82" y="217"/>
                  <a:pt x="42" y="177"/>
                  <a:pt x="42" y="129"/>
                </a:cubicBezTo>
                <a:cubicBezTo>
                  <a:pt x="42" y="81"/>
                  <a:pt x="82" y="42"/>
                  <a:pt x="131" y="42"/>
                </a:cubicBez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椭圆 15"/>
          <p:cNvSpPr/>
          <p:nvPr>
            <p:custDataLst>
              <p:tags r:id="rId13"/>
            </p:custDataLst>
          </p:nvPr>
        </p:nvSpPr>
        <p:spPr bwMode="auto">
          <a:xfrm>
            <a:off x="7095884" y="3048078"/>
            <a:ext cx="89585" cy="86600"/>
          </a:xfrm>
          <a:prstGeom prst="ellipse">
            <a:avLst/>
          </a:pr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986202" y="1038703"/>
            <a:ext cx="8083370" cy="6848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切线的判定及性质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</p:txBody>
      </p:sp>
      <p:grpSp>
        <p:nvGrpSpPr>
          <p:cNvPr id="18" name="组合 11"/>
          <p:cNvGrpSpPr>
            <a:grpSpLocks/>
          </p:cNvGrpSpPr>
          <p:nvPr/>
        </p:nvGrpSpPr>
        <p:grpSpPr bwMode="auto">
          <a:xfrm>
            <a:off x="0" y="0"/>
            <a:ext cx="1630362" cy="400050"/>
            <a:chOff x="321077" y="536227"/>
            <a:chExt cx="1629583" cy="400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dirty="0" smtClean="0">
                  <a:solidFill>
                    <a:prstClr val="white"/>
                  </a:solidFill>
                </a:rPr>
                <a:t>第二课时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椭圆 20">
            <a:hlinkClick r:id="rId16" action="ppaction://hlinksldjump"/>
          </p:cNvPr>
          <p:cNvSpPr/>
          <p:nvPr/>
        </p:nvSpPr>
        <p:spPr>
          <a:xfrm>
            <a:off x="7944654" y="4555066"/>
            <a:ext cx="1133073" cy="57996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kern="0" dirty="0">
                <a:solidFill>
                  <a:sysClr val="window" lastClr="FFFFFF"/>
                </a:solidFill>
                <a:latin typeface="Calibri"/>
                <a:ea typeface="宋体"/>
                <a:hlinkClick r:id="rId16" action="ppaction://hlinksldjump"/>
              </a:rPr>
              <a:t>返回</a:t>
            </a:r>
            <a:endParaRPr lang="zh-CN" altLang="en-US" sz="2400" b="1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38913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04887" y="3570131"/>
            <a:ext cx="76925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转动雨伞时飞出的雨滴，用砂轮磨刀时擦出的火花，都是沿着什么方向飞出的？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86" y="901700"/>
            <a:ext cx="2447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945063" y="198755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9" descr="BE2F5FZJY72O}MQY3QS6QX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53" y="788988"/>
            <a:ext cx="26860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 bwMode="auto">
          <a:xfrm flipH="1">
            <a:off x="1447153" y="788988"/>
            <a:ext cx="1243012" cy="1243012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8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导入新知</a:t>
            </a:r>
          </a:p>
        </p:txBody>
      </p:sp>
      <p:sp>
        <p:nvSpPr>
          <p:cNvPr id="14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5" name="直线连接符 10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17718" y="4557944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都是沿着圆的切线的方向飞出的．</a:t>
            </a:r>
          </a:p>
        </p:txBody>
      </p:sp>
    </p:spTree>
    <p:extLst>
      <p:ext uri="{BB962C8B-B14F-4D97-AF65-F5344CB8AC3E}">
        <p14:creationId xmlns:p14="http://schemas.microsoft.com/office/powerpoint/2010/main" val="17794977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462964" y="817946"/>
            <a:ext cx="7157336" cy="843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defPPr>
              <a:defRPr lang="zh-CN"/>
            </a:defPPr>
            <a:lvl1pPr marL="0" lvl="0" indent="0" defTabSz="914400" eaLnBrk="0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 sz="2800" b="1" i="0" u="none" strike="noStrike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lvl="1" indent="-28575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800" b="0" i="0" u="none" baseline="0">
                <a:latin typeface="+mn-lt"/>
                <a:ea typeface="+mn-ea"/>
              </a:defRPr>
            </a:lvl2pPr>
            <a:lvl3pPr marL="1143000" lvl="2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•"/>
              <a:defRPr sz="2400" b="0" i="0" u="none" baseline="0">
                <a:latin typeface="+mn-lt"/>
                <a:ea typeface="+mn-ea"/>
              </a:defRPr>
            </a:lvl3pPr>
            <a:lvl4pPr marL="1600200" lvl="3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000" b="0" i="0" u="none" baseline="0">
                <a:latin typeface="+mn-lt"/>
                <a:ea typeface="+mn-ea"/>
              </a:defRPr>
            </a:lvl4pPr>
            <a:lvl5pPr marL="2057400" lvl="4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»"/>
              <a:defRPr sz="2000" b="0" i="0" u="none" baseline="0">
                <a:latin typeface="+mn-lt"/>
                <a:ea typeface="+mn-ea"/>
              </a:defRPr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9pPr>
          </a:lstStyle>
          <a:p>
            <a:pPr fontAlgn="base">
              <a:lnSpc>
                <a:spcPct val="100000"/>
              </a:lnSpc>
              <a:buFont typeface="Arial" pitchFamily="34" charset="0"/>
              <a:buNone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3. </a:t>
            </a:r>
            <a:r>
              <a:rPr lang="zh-CN" altLang="en-US" noProof="1">
                <a:solidFill>
                  <a:prstClr val="black"/>
                </a:solidFill>
                <a:sym typeface="+mn-ea"/>
              </a:rPr>
              <a:t>能运用圆的切线的判定定理和性质定理解决问题</a:t>
            </a:r>
            <a:r>
              <a:rPr lang="en-US" altLang="zh-CN" noProof="1">
                <a:solidFill>
                  <a:prstClr val="black"/>
                </a:solidFill>
                <a:sym typeface="+mn-ea"/>
              </a:rPr>
              <a:t>.</a:t>
            </a:r>
            <a:endParaRPr lang="zh-CN" altLang="en-US" noProof="1">
              <a:solidFill>
                <a:prstClr val="black"/>
              </a:solidFill>
            </a:endParaRPr>
          </a:p>
          <a:p>
            <a:pPr fontAlgn="base">
              <a:lnSpc>
                <a:spcPct val="100000"/>
              </a:lnSpc>
              <a:buFont typeface="Arial" pitchFamily="34" charset="0"/>
              <a:buNone/>
            </a:pPr>
            <a:endParaRPr lang="zh-CN" altLang="zh-CN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50179" name="TextBox 9"/>
          <p:cNvSpPr txBox="1">
            <a:spLocks noChangeArrowheads="1"/>
          </p:cNvSpPr>
          <p:nvPr/>
        </p:nvSpPr>
        <p:spPr bwMode="auto">
          <a:xfrm>
            <a:off x="8210550" y="3989388"/>
            <a:ext cx="4619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180" name="矩形 11"/>
          <p:cNvSpPr>
            <a:spLocks noChangeArrowheads="1"/>
          </p:cNvSpPr>
          <p:nvPr/>
        </p:nvSpPr>
        <p:spPr bwMode="auto">
          <a:xfrm>
            <a:off x="570691" y="3211034"/>
            <a:ext cx="7148546" cy="1270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eaLnBrk="0" fontAlgn="base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会判定一条直线是否是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圆的切线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并会过圆上一点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作圆的切线</a:t>
            </a:r>
            <a:r>
              <a:rPr lang="en-US" altLang="zh-CN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20000"/>
              </a:lnSpc>
              <a:buFont typeface="Arial" pitchFamily="34" charset="0"/>
              <a:buNone/>
            </a:pPr>
            <a:endParaRPr lang="zh-CN" altLang="en-US" sz="2800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184" name="矩形 2"/>
          <p:cNvSpPr>
            <a:spLocks noChangeArrowheads="1"/>
          </p:cNvSpPr>
          <p:nvPr/>
        </p:nvSpPr>
        <p:spPr bwMode="auto">
          <a:xfrm>
            <a:off x="1191456" y="2020186"/>
            <a:ext cx="6846285" cy="974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eaLnBrk="0" fontAlgn="base" hangingPunct="0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理解并掌握圆的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切线的判定定理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性质定理</a:t>
            </a:r>
            <a:r>
              <a:rPr lang="en-US" altLang="zh-CN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.</a:t>
            </a:r>
            <a:endParaRPr lang="zh-CN" altLang="zh-CN" sz="2800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线连接符 14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8"/>
          <p:cNvSpPr txBox="1"/>
          <p:nvPr/>
        </p:nvSpPr>
        <p:spPr>
          <a:xfrm>
            <a:off x="552450" y="-25400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素养目标</a:t>
            </a:r>
          </a:p>
        </p:txBody>
      </p:sp>
      <p:sp>
        <p:nvSpPr>
          <p:cNvPr id="1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71475" y="585788"/>
            <a:ext cx="8459788" cy="4081462"/>
            <a:chOff x="705" y="1017"/>
            <a:chExt cx="13321" cy="6426"/>
          </a:xfrm>
        </p:grpSpPr>
        <p:grpSp>
          <p:nvGrpSpPr>
            <p:cNvPr id="17" name="组合 7"/>
            <p:cNvGrpSpPr/>
            <p:nvPr/>
          </p:nvGrpSpPr>
          <p:grpSpPr>
            <a:xfrm>
              <a:off x="705" y="1017"/>
              <a:ext cx="13305" cy="6425"/>
              <a:chOff x="470052" y="564693"/>
              <a:chExt cx="8612095" cy="3627164"/>
            </a:xfrm>
          </p:grpSpPr>
          <p:sp>
            <p:nvSpPr>
              <p:cNvPr id="20" name="直接箭头连接符 19"/>
              <p:cNvSpPr/>
              <p:nvPr/>
            </p:nvSpPr>
            <p:spPr>
              <a:xfrm flipV="1">
                <a:off x="470052" y="4171976"/>
                <a:ext cx="7706752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F497D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cxnSp>
            <p:nvCxnSpPr>
              <p:cNvPr id="21" name="直接连接符 20"/>
              <p:cNvCxnSpPr/>
              <p:nvPr/>
            </p:nvCxnSpPr>
            <p:spPr bwMode="auto">
              <a:xfrm flipH="1" flipV="1">
                <a:off x="8140998" y="2706221"/>
                <a:ext cx="21360" cy="1485636"/>
              </a:xfrm>
              <a:prstGeom prst="line">
                <a:avLst/>
              </a:prstGeom>
              <a:noFill/>
              <a:ln w="57150" cap="flat" cmpd="sng" algn="ctr">
                <a:solidFill>
                  <a:srgbClr val="1F497D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8113812" y="2724848"/>
                <a:ext cx="339823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1F497D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 flipV="1">
                <a:off x="9074379" y="564693"/>
                <a:ext cx="7768" cy="116277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F497D"/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 bwMode="auto">
            <a:xfrm flipH="1" flipV="1">
              <a:off x="13077" y="3063"/>
              <a:ext cx="0" cy="1816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 flipV="1">
              <a:off x="13090" y="3105"/>
              <a:ext cx="936" cy="7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2683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50180" grpId="0" animBg="1"/>
      <p:bldP spid="501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31640" y="1169581"/>
            <a:ext cx="7262822" cy="2505482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26008" y="1797679"/>
            <a:ext cx="48081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如图，在⊙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中经过半径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的外端点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作直线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/>
                <a:ea typeface="楷体" pitchFamily="49" charset="-122"/>
              </a:rPr>
              <a:t>l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/>
                <a:ea typeface="楷体" pitchFamily="49" charset="-122"/>
              </a:rPr>
              <a:t>⊥</a:t>
            </a:r>
            <a:r>
              <a:rPr lang="en-US" altLang="zh-CN" sz="2400" b="1" i="1" dirty="0" err="1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则圆心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到直线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l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的距离是多少？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44440" y="3874481"/>
            <a:ext cx="7759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</a:rPr>
              <a:t>       </a:t>
            </a:r>
            <a:r>
              <a:rPr lang="zh-CN" altLang="en-US" sz="2400" b="1" dirty="0">
                <a:solidFill>
                  <a:prstClr val="black"/>
                </a:solidFill>
              </a:rPr>
              <a:t>这时圆心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</a:rPr>
              <a:t>到直线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l </a:t>
            </a:r>
            <a:r>
              <a:rPr lang="zh-CN" altLang="en-US" sz="2400" b="1" dirty="0">
                <a:solidFill>
                  <a:prstClr val="black"/>
                </a:solidFill>
              </a:rPr>
              <a:t>的距离就是⊙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</a:rPr>
              <a:t>的半径</a:t>
            </a:r>
            <a:r>
              <a:rPr lang="zh-CN" altLang="en-US" sz="2400" dirty="0">
                <a:solidFill>
                  <a:prstClr val="black"/>
                </a:solidFill>
              </a:rPr>
              <a:t>．</a:t>
            </a:r>
          </a:p>
        </p:txBody>
      </p:sp>
      <p:grpSp>
        <p:nvGrpSpPr>
          <p:cNvPr id="51213" name="Group 33"/>
          <p:cNvGrpSpPr>
            <a:grpSpLocks/>
          </p:cNvGrpSpPr>
          <p:nvPr/>
        </p:nvGrpSpPr>
        <p:grpSpPr bwMode="auto">
          <a:xfrm>
            <a:off x="6937021" y="1715492"/>
            <a:ext cx="1781175" cy="1293813"/>
            <a:chOff x="3742" y="1026"/>
            <a:chExt cx="1497" cy="1087"/>
          </a:xfrm>
        </p:grpSpPr>
        <p:sp>
          <p:nvSpPr>
            <p:cNvPr id="51214" name="Oval 16"/>
            <p:cNvSpPr>
              <a:spLocks noChangeArrowheads="1"/>
            </p:cNvSpPr>
            <p:nvPr/>
          </p:nvSpPr>
          <p:spPr bwMode="auto">
            <a:xfrm>
              <a:off x="4331" y="1434"/>
              <a:ext cx="46" cy="4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5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1215" name="Oval 18"/>
            <p:cNvSpPr>
              <a:spLocks noChangeArrowheads="1"/>
            </p:cNvSpPr>
            <p:nvPr/>
          </p:nvSpPr>
          <p:spPr bwMode="auto">
            <a:xfrm>
              <a:off x="3923" y="1026"/>
              <a:ext cx="862" cy="8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16" name="Line 19"/>
            <p:cNvSpPr>
              <a:spLocks noChangeShapeType="1"/>
            </p:cNvSpPr>
            <p:nvPr/>
          </p:nvSpPr>
          <p:spPr bwMode="auto">
            <a:xfrm>
              <a:off x="3742" y="1888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17" name="Freeform 20"/>
            <p:cNvSpPr>
              <a:spLocks noChangeArrowheads="1"/>
            </p:cNvSpPr>
            <p:nvPr/>
          </p:nvSpPr>
          <p:spPr bwMode="auto">
            <a:xfrm>
              <a:off x="4351" y="1454"/>
              <a:ext cx="1" cy="434"/>
            </a:xfrm>
            <a:custGeom>
              <a:avLst/>
              <a:gdLst>
                <a:gd name="T0" fmla="*/ 1 w 1"/>
                <a:gd name="T1" fmla="*/ 0 h 434"/>
                <a:gd name="T2" fmla="*/ 0 w 1"/>
                <a:gd name="T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34">
                  <a:moveTo>
                    <a:pt x="1" y="0"/>
                  </a:moveTo>
                  <a:lnTo>
                    <a:pt x="0" y="434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18" name="Text Box 21"/>
            <p:cNvSpPr txBox="1">
              <a:spLocks noChangeArrowheads="1"/>
            </p:cNvSpPr>
            <p:nvPr/>
          </p:nvSpPr>
          <p:spPr bwMode="auto">
            <a:xfrm>
              <a:off x="4150" y="1843"/>
              <a:ext cx="40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1219" name="Text Box 22"/>
            <p:cNvSpPr txBox="1">
              <a:spLocks noChangeArrowheads="1"/>
            </p:cNvSpPr>
            <p:nvPr/>
          </p:nvSpPr>
          <p:spPr bwMode="auto">
            <a:xfrm>
              <a:off x="4695" y="1697"/>
              <a:ext cx="54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51220" name="Text Box 23"/>
            <p:cNvSpPr txBox="1">
              <a:spLocks noChangeArrowheads="1"/>
            </p:cNvSpPr>
            <p:nvPr/>
          </p:nvSpPr>
          <p:spPr bwMode="auto">
            <a:xfrm>
              <a:off x="4232" y="1146"/>
              <a:ext cx="31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51221" name="Group 27"/>
            <p:cNvGrpSpPr>
              <a:grpSpLocks/>
            </p:cNvGrpSpPr>
            <p:nvPr/>
          </p:nvGrpSpPr>
          <p:grpSpPr bwMode="auto">
            <a:xfrm>
              <a:off x="4346" y="1752"/>
              <a:ext cx="136" cy="136"/>
              <a:chOff x="5103" y="2704"/>
              <a:chExt cx="136" cy="136"/>
            </a:xfrm>
          </p:grpSpPr>
          <p:sp>
            <p:nvSpPr>
              <p:cNvPr id="51222" name="Line 25"/>
              <p:cNvSpPr>
                <a:spLocks noChangeShapeType="1"/>
              </p:cNvSpPr>
              <p:nvPr/>
            </p:nvSpPr>
            <p:spPr bwMode="auto">
              <a:xfrm>
                <a:off x="5103" y="2704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1223" name="Line 26"/>
              <p:cNvSpPr>
                <a:spLocks noChangeShapeType="1"/>
              </p:cNvSpPr>
              <p:nvPr/>
            </p:nvSpPr>
            <p:spPr bwMode="auto">
              <a:xfrm>
                <a:off x="5239" y="2704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1744626" y="1242061"/>
            <a:ext cx="6153778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直线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l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和⊙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有什么位置关系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15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487171" y="4350936"/>
            <a:ext cx="6278682" cy="461962"/>
            <a:chOff x="1572" y="2812"/>
            <a:chExt cx="4246" cy="388"/>
          </a:xfrm>
        </p:grpSpPr>
        <p:sp>
          <p:nvSpPr>
            <p:cNvPr id="51226" name="Text Box 30"/>
            <p:cNvSpPr txBox="1">
              <a:spLocks noChangeArrowheads="1"/>
            </p:cNvSpPr>
            <p:nvPr/>
          </p:nvSpPr>
          <p:spPr bwMode="auto">
            <a:xfrm>
              <a:off x="1572" y="2812"/>
              <a:ext cx="4246" cy="3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latin typeface="Times New Roman"/>
                </a:rPr>
                <a:t> 由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Times New Roman"/>
                </a:rPr>
                <a:t>d=r   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/>
                </a:rPr>
                <a:t>         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/>
                </a:rPr>
                <a:t>直线 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Times New Roman"/>
                </a:rPr>
                <a:t>l 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/>
                </a:rPr>
                <a:t>是⊙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Times New Roman"/>
                </a:rPr>
                <a:t>O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/>
                </a:rPr>
                <a:t>的切线．</a:t>
              </a:r>
            </a:p>
          </p:txBody>
        </p:sp>
        <p:sp>
          <p:nvSpPr>
            <p:cNvPr id="51227" name="AutoShape 31"/>
            <p:cNvSpPr>
              <a:spLocks noChangeArrowheads="1"/>
            </p:cNvSpPr>
            <p:nvPr/>
          </p:nvSpPr>
          <p:spPr bwMode="auto">
            <a:xfrm>
              <a:off x="2376" y="2888"/>
              <a:ext cx="318" cy="181"/>
            </a:xfrm>
            <a:prstGeom prst="rightArrow">
              <a:avLst>
                <a:gd name="adj1" fmla="val 50000"/>
                <a:gd name="adj2" fmla="val 43898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50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sp>
        <p:nvSpPr>
          <p:cNvPr id="3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3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8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3977481" y="534988"/>
            <a:ext cx="383222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切线的判定定理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400" b="1" noProof="1">
              <a:solidFill>
                <a:prstClr val="black"/>
              </a:solidFill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41" name="组合 18"/>
          <p:cNvGrpSpPr/>
          <p:nvPr/>
        </p:nvGrpSpPr>
        <p:grpSpPr>
          <a:xfrm>
            <a:off x="2176463" y="530225"/>
            <a:ext cx="1712912" cy="428625"/>
            <a:chOff x="2056130" y="684067"/>
            <a:chExt cx="2021840" cy="485831"/>
          </a:xfrm>
        </p:grpSpPr>
        <p:sp>
          <p:nvSpPr>
            <p:cNvPr id="42" name="圆角矩形 41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  <a:buNone/>
                <a:defRPr/>
              </a:pPr>
              <a:endParaRPr kumimoji="1" lang="zh-CN" altLang="en-US" sz="100" noProof="1">
                <a:solidFill>
                  <a:prstClr val="black"/>
                </a:solidFill>
              </a:endParaRPr>
            </a:p>
          </p:txBody>
        </p:sp>
        <p:sp>
          <p:nvSpPr>
            <p:cNvPr id="43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79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1" grpId="0"/>
      <p:bldP spid="4102" grpId="0"/>
      <p:bldP spid="41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/>
          <p:cNvGrpSpPr>
            <a:grpSpLocks/>
          </p:cNvGrpSpPr>
          <p:nvPr/>
        </p:nvGrpSpPr>
        <p:grpSpPr bwMode="auto">
          <a:xfrm>
            <a:off x="7011988" y="1581148"/>
            <a:ext cx="1493837" cy="1085850"/>
            <a:chOff x="720" y="1152"/>
            <a:chExt cx="1255" cy="912"/>
          </a:xfrm>
        </p:grpSpPr>
        <p:grpSp>
          <p:nvGrpSpPr>
            <p:cNvPr id="53250" name="Group 4"/>
            <p:cNvGrpSpPr>
              <a:grpSpLocks/>
            </p:cNvGrpSpPr>
            <p:nvPr/>
          </p:nvGrpSpPr>
          <p:grpSpPr bwMode="auto">
            <a:xfrm>
              <a:off x="720" y="1152"/>
              <a:ext cx="912" cy="912"/>
              <a:chOff x="1584" y="624"/>
              <a:chExt cx="912" cy="912"/>
            </a:xfrm>
          </p:grpSpPr>
          <p:grpSp>
            <p:nvGrpSpPr>
              <p:cNvPr id="53251" name="Group 5"/>
              <p:cNvGrpSpPr>
                <a:grpSpLocks/>
              </p:cNvGrpSpPr>
              <p:nvPr/>
            </p:nvGrpSpPr>
            <p:grpSpPr bwMode="auto">
              <a:xfrm>
                <a:off x="1584" y="624"/>
                <a:ext cx="912" cy="912"/>
                <a:chOff x="1584" y="624"/>
                <a:chExt cx="912" cy="912"/>
              </a:xfrm>
            </p:grpSpPr>
            <p:sp>
              <p:nvSpPr>
                <p:cNvPr id="53252" name="Oval 6"/>
                <p:cNvSpPr>
                  <a:spLocks noChangeArrowheads="1"/>
                </p:cNvSpPr>
                <p:nvPr/>
              </p:nvSpPr>
              <p:spPr bwMode="auto">
                <a:xfrm>
                  <a:off x="1584" y="624"/>
                  <a:ext cx="912" cy="91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3253" name="Oval 7"/>
                <p:cNvSpPr>
                  <a:spLocks noChangeArrowheads="1"/>
                </p:cNvSpPr>
                <p:nvPr/>
              </p:nvSpPr>
              <p:spPr bwMode="auto">
                <a:xfrm flipH="1" flipV="1">
                  <a:off x="2016" y="1056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53255" name="Text Box 9"/>
              <p:cNvSpPr txBox="1">
                <a:spLocks noChangeArrowheads="1"/>
              </p:cNvSpPr>
              <p:nvPr/>
            </p:nvSpPr>
            <p:spPr bwMode="auto">
              <a:xfrm>
                <a:off x="1584" y="864"/>
                <a:ext cx="816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altLang="zh-CN" sz="150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altLang="zh-CN" sz="150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sp>
          <p:nvSpPr>
            <p:cNvPr id="53256" name="Line 10"/>
            <p:cNvSpPr>
              <a:spLocks noChangeShapeType="1"/>
            </p:cNvSpPr>
            <p:nvPr/>
          </p:nvSpPr>
          <p:spPr bwMode="auto">
            <a:xfrm>
              <a:off x="1152" y="160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3257" name="Text Box 11"/>
            <p:cNvSpPr txBox="1">
              <a:spLocks noChangeArrowheads="1"/>
            </p:cNvSpPr>
            <p:nvPr/>
          </p:nvSpPr>
          <p:spPr bwMode="auto">
            <a:xfrm>
              <a:off x="1543" y="1440"/>
              <a:ext cx="43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 rot="16200000">
            <a:off x="7430151" y="1456672"/>
            <a:ext cx="828675" cy="506125"/>
            <a:chOff x="2496" y="1226"/>
            <a:chExt cx="1248" cy="460"/>
          </a:xfrm>
        </p:grpSpPr>
        <p:sp>
          <p:nvSpPr>
            <p:cNvPr id="53259" name="AutoShape 13"/>
            <p:cNvSpPr>
              <a:spLocks noChangeArrowheads="1"/>
            </p:cNvSpPr>
            <p:nvPr/>
          </p:nvSpPr>
          <p:spPr bwMode="auto">
            <a:xfrm>
              <a:off x="2496" y="1226"/>
              <a:ext cx="1066" cy="333"/>
            </a:xfrm>
            <a:prstGeom prst="rtTriangl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3260" name="AutoShape 14"/>
            <p:cNvSpPr>
              <a:spLocks noChangeArrowheads="1"/>
            </p:cNvSpPr>
            <p:nvPr/>
          </p:nvSpPr>
          <p:spPr bwMode="auto">
            <a:xfrm>
              <a:off x="2784" y="1353"/>
              <a:ext cx="960" cy="333"/>
            </a:xfrm>
            <a:prstGeom prst="rtTriangl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9" name="Line 15"/>
          <p:cNvSpPr>
            <a:spLocks noChangeShapeType="1"/>
          </p:cNvSpPr>
          <p:nvPr/>
        </p:nvSpPr>
        <p:spPr bwMode="auto">
          <a:xfrm>
            <a:off x="8097838" y="1466848"/>
            <a:ext cx="0" cy="1543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7983538" y="2016123"/>
            <a:ext cx="114300" cy="106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7983538" y="129539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926388" y="278129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sp>
        <p:nvSpPr>
          <p:cNvPr id="2" name="TextBox 52"/>
          <p:cNvSpPr txBox="1">
            <a:spLocks noChangeArrowheads="1"/>
          </p:cNvSpPr>
          <p:nvPr/>
        </p:nvSpPr>
        <p:spPr bwMode="auto">
          <a:xfrm>
            <a:off x="784361" y="584993"/>
            <a:ext cx="7700419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问题：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已知圆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上一点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，怎样根据圆的切线定义过点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作圆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的切线？</a:t>
            </a:r>
            <a:endParaRPr lang="zh-CN" altLang="en-US" sz="28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" name="TextBox 53"/>
          <p:cNvSpPr txBox="1">
            <a:spLocks noChangeArrowheads="1"/>
          </p:cNvSpPr>
          <p:nvPr/>
        </p:nvSpPr>
        <p:spPr bwMode="auto">
          <a:xfrm>
            <a:off x="784360" y="2023115"/>
            <a:ext cx="5797193" cy="17727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观察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1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） 圆心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到直线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的距离和圆的半径有什么数量关系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?</a:t>
            </a:r>
            <a:endParaRPr lang="zh-CN" altLang="zh-CN" sz="2800" b="1" dirty="0">
              <a:solidFill>
                <a:prstClr val="black"/>
              </a:solidFill>
              <a:ea typeface="楷体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）</a:t>
            </a:r>
            <a:r>
              <a:rPr lang="zh-CN" altLang="zh-CN" sz="2800" b="1" dirty="0">
                <a:solidFill>
                  <a:prstClr val="black"/>
                </a:solidFill>
                <a:ea typeface="楷体" pitchFamily="49" charset="-122"/>
              </a:rPr>
              <a:t>二者位置有什么关系？为什么？</a:t>
            </a:r>
            <a:endParaRPr lang="zh-CN" altLang="en-US" sz="28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3267" name="文本框 6170"/>
          <p:cNvSpPr txBox="1">
            <a:spLocks noChangeArrowheads="1"/>
          </p:cNvSpPr>
          <p:nvPr/>
        </p:nvSpPr>
        <p:spPr bwMode="auto">
          <a:xfrm>
            <a:off x="7370763" y="2078036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2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4707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bldLvl="0" animBg="1"/>
      <p:bldP spid="51" grpId="0"/>
      <p:bldP spid="5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1281112" y="1299748"/>
            <a:ext cx="4911726" cy="978729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经过半径的外端并且垂直于这条半径的直线是圆的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切线</a:t>
            </a:r>
            <a:r>
              <a:rPr lang="en-US" altLang="zh-CN" sz="2400" b="1" dirty="0">
                <a:solidFill>
                  <a:srgbClr val="000000"/>
                </a:solidFill>
                <a:latin typeface="宋体" pitchFamily="2" charset="-122"/>
              </a:rPr>
              <a:t>.</a:t>
            </a: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735150" y="2868503"/>
            <a:ext cx="3143250" cy="50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kumimoji="1" lang="zh-CN" altLang="zh-CN" sz="2700" b="1" u="sng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1398606" y="2951163"/>
            <a:ext cx="4076663" cy="535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a typeface="宋体" pitchFamily="2" charset="-122"/>
              </a:rPr>
              <a:t>OA</a:t>
            </a:r>
            <a:r>
              <a:rPr lang="zh-CN" altLang="en-US" sz="2400" b="1" dirty="0">
                <a:solidFill>
                  <a:prstClr val="black"/>
                </a:solidFill>
                <a:ea typeface="宋体" pitchFamily="2" charset="-122"/>
              </a:rPr>
              <a:t>为⊙</a:t>
            </a:r>
            <a:r>
              <a:rPr lang="en-US" altLang="zh-CN" sz="2400" b="1" i="1" dirty="0">
                <a:solidFill>
                  <a:prstClr val="black"/>
                </a:solidFill>
                <a:ea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宋体" pitchFamily="2" charset="-122"/>
              </a:rPr>
              <a:t>的半径</a:t>
            </a: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1403567" y="3493719"/>
            <a:ext cx="2114550" cy="4968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a typeface="宋体" pitchFamily="2" charset="-122"/>
              </a:rPr>
              <a:t>BC 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⊥</a:t>
            </a:r>
            <a:r>
              <a:rPr kumimoji="1" lang="en-US" altLang="zh-CN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i="1" dirty="0">
                <a:solidFill>
                  <a:prstClr val="black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OA</a:t>
            </a:r>
            <a:r>
              <a:rPr kumimoji="1" lang="zh-CN" altLang="en-US" dirty="0">
                <a:solidFill>
                  <a:prstClr val="black"/>
                </a:solidFill>
                <a:ea typeface="黑体" panose="02010600030101010101" pitchFamily="49" charset="-122"/>
              </a:rPr>
              <a:t>于</a:t>
            </a:r>
            <a:r>
              <a:rPr lang="en-US" altLang="zh-CN" sz="2400" b="1" i="1" dirty="0">
                <a:solidFill>
                  <a:prstClr val="black"/>
                </a:solidFill>
                <a:ea typeface="宋体" pitchFamily="2" charset="-122"/>
              </a:rPr>
              <a:t>A</a:t>
            </a:r>
            <a:endParaRPr sz="2400" b="1" i="1" noProof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4850518" y="3218928"/>
            <a:ext cx="3481722" cy="535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a typeface="宋体" pitchFamily="2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ea typeface="宋体" pitchFamily="2" charset="-122"/>
              </a:rPr>
              <a:t>为⊙</a:t>
            </a:r>
            <a:r>
              <a:rPr lang="en-US" altLang="zh-CN" sz="2400" b="1" i="1" dirty="0">
                <a:solidFill>
                  <a:prstClr val="black"/>
                </a:solidFill>
                <a:ea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宋体" pitchFamily="2" charset="-122"/>
              </a:rPr>
              <a:t>的切线</a:t>
            </a:r>
          </a:p>
        </p:txBody>
      </p:sp>
      <p:grpSp>
        <p:nvGrpSpPr>
          <p:cNvPr id="54278" name="Group 3"/>
          <p:cNvGrpSpPr>
            <a:grpSpLocks/>
          </p:cNvGrpSpPr>
          <p:nvPr/>
        </p:nvGrpSpPr>
        <p:grpSpPr bwMode="auto">
          <a:xfrm>
            <a:off x="6855305" y="1725355"/>
            <a:ext cx="1493837" cy="1085850"/>
            <a:chOff x="720" y="1152"/>
            <a:chExt cx="1255" cy="912"/>
          </a:xfrm>
        </p:grpSpPr>
        <p:grpSp>
          <p:nvGrpSpPr>
            <p:cNvPr id="54279" name="Group 4"/>
            <p:cNvGrpSpPr>
              <a:grpSpLocks/>
            </p:cNvGrpSpPr>
            <p:nvPr/>
          </p:nvGrpSpPr>
          <p:grpSpPr bwMode="auto">
            <a:xfrm>
              <a:off x="720" y="1152"/>
              <a:ext cx="912" cy="912"/>
              <a:chOff x="1584" y="624"/>
              <a:chExt cx="912" cy="912"/>
            </a:xfrm>
          </p:grpSpPr>
          <p:grpSp>
            <p:nvGrpSpPr>
              <p:cNvPr id="54280" name="Group 5"/>
              <p:cNvGrpSpPr>
                <a:grpSpLocks/>
              </p:cNvGrpSpPr>
              <p:nvPr/>
            </p:nvGrpSpPr>
            <p:grpSpPr bwMode="auto">
              <a:xfrm>
                <a:off x="1584" y="624"/>
                <a:ext cx="912" cy="912"/>
                <a:chOff x="1584" y="624"/>
                <a:chExt cx="912" cy="912"/>
              </a:xfrm>
            </p:grpSpPr>
            <p:sp>
              <p:nvSpPr>
                <p:cNvPr id="54281" name="Oval 6"/>
                <p:cNvSpPr>
                  <a:spLocks noChangeArrowheads="1"/>
                </p:cNvSpPr>
                <p:nvPr/>
              </p:nvSpPr>
              <p:spPr bwMode="auto">
                <a:xfrm>
                  <a:off x="1584" y="624"/>
                  <a:ext cx="912" cy="91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4282" name="Oval 7"/>
                <p:cNvSpPr>
                  <a:spLocks noChangeArrowheads="1"/>
                </p:cNvSpPr>
                <p:nvPr/>
              </p:nvSpPr>
              <p:spPr bwMode="auto">
                <a:xfrm flipH="1" flipV="1">
                  <a:off x="2016" y="1056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54283" name="Text Box 8"/>
              <p:cNvSpPr txBox="1">
                <a:spLocks noChangeArrowheads="1"/>
              </p:cNvSpPr>
              <p:nvPr/>
            </p:nvSpPr>
            <p:spPr bwMode="auto">
              <a:xfrm>
                <a:off x="1968" y="864"/>
                <a:ext cx="11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1500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Ｏ</a:t>
                </a:r>
              </a:p>
            </p:txBody>
          </p:sp>
          <p:sp>
            <p:nvSpPr>
              <p:cNvPr id="54284" name="Text Box 9"/>
              <p:cNvSpPr txBox="1">
                <a:spLocks noChangeArrowheads="1"/>
              </p:cNvSpPr>
              <p:nvPr/>
            </p:nvSpPr>
            <p:spPr bwMode="auto">
              <a:xfrm>
                <a:off x="1584" y="864"/>
                <a:ext cx="816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altLang="zh-CN" sz="150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altLang="zh-CN" sz="150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sp>
          <p:nvSpPr>
            <p:cNvPr id="54285" name="Line 10"/>
            <p:cNvSpPr>
              <a:spLocks noChangeShapeType="1"/>
            </p:cNvSpPr>
            <p:nvPr/>
          </p:nvSpPr>
          <p:spPr bwMode="auto">
            <a:xfrm>
              <a:off x="1152" y="1607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4286" name="Text Box 11"/>
            <p:cNvSpPr txBox="1">
              <a:spLocks noChangeArrowheads="1"/>
            </p:cNvSpPr>
            <p:nvPr/>
          </p:nvSpPr>
          <p:spPr bwMode="auto">
            <a:xfrm>
              <a:off x="1543" y="1440"/>
              <a:ext cx="43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</p:grp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941155" y="1611055"/>
            <a:ext cx="0" cy="1543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826855" y="2158742"/>
            <a:ext cx="114300" cy="107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826855" y="143960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769705" y="2925505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grpSp>
        <p:nvGrpSpPr>
          <p:cNvPr id="5" name="组合 78"/>
          <p:cNvGrpSpPr>
            <a:grpSpLocks/>
          </p:cNvGrpSpPr>
          <p:nvPr/>
        </p:nvGrpSpPr>
        <p:grpSpPr bwMode="auto">
          <a:xfrm>
            <a:off x="3973312" y="3154105"/>
            <a:ext cx="766698" cy="703520"/>
            <a:chOff x="2771800" y="4221088"/>
            <a:chExt cx="792088" cy="648072"/>
          </a:xfrm>
        </p:grpSpPr>
        <p:sp>
          <p:nvSpPr>
            <p:cNvPr id="54292" name="右大括号 76"/>
            <p:cNvSpPr>
              <a:spLocks/>
            </p:cNvSpPr>
            <p:nvPr/>
          </p:nvSpPr>
          <p:spPr bwMode="auto">
            <a:xfrm>
              <a:off x="2771800" y="4221088"/>
              <a:ext cx="216024" cy="648072"/>
            </a:xfrm>
            <a:prstGeom prst="rightBrace">
              <a:avLst>
                <a:gd name="adj1" fmla="val 8250"/>
                <a:gd name="adj2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4293" name="右箭头 77"/>
            <p:cNvSpPr>
              <a:spLocks noChangeArrowheads="1"/>
            </p:cNvSpPr>
            <p:nvPr/>
          </p:nvSpPr>
          <p:spPr bwMode="auto">
            <a:xfrm>
              <a:off x="3059832" y="4437112"/>
              <a:ext cx="504056" cy="216024"/>
            </a:xfrm>
            <a:prstGeom prst="rightArrow">
              <a:avLst>
                <a:gd name="adj1" fmla="val 50000"/>
                <a:gd name="adj2" fmla="val 49875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grpSp>
        <p:nvGrpSpPr>
          <p:cNvPr id="54294" name="组合 51"/>
          <p:cNvGrpSpPr>
            <a:grpSpLocks/>
          </p:cNvGrpSpPr>
          <p:nvPr/>
        </p:nvGrpSpPr>
        <p:grpSpPr bwMode="auto">
          <a:xfrm>
            <a:off x="911205" y="637363"/>
            <a:ext cx="3057247" cy="523220"/>
            <a:chOff x="-307776" y="851741"/>
            <a:chExt cx="4075314" cy="696218"/>
          </a:xfrm>
        </p:grpSpPr>
        <p:sp>
          <p:nvSpPr>
            <p:cNvPr id="54295" name="TextBox 79"/>
            <p:cNvSpPr txBox="1">
              <a:spLocks noChangeArrowheads="1"/>
            </p:cNvSpPr>
            <p:nvPr/>
          </p:nvSpPr>
          <p:spPr bwMode="auto">
            <a:xfrm>
              <a:off x="-307776" y="851741"/>
              <a:ext cx="4075314" cy="69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  切线的判定定理</a:t>
              </a:r>
            </a:p>
          </p:txBody>
        </p:sp>
        <p:sp>
          <p:nvSpPr>
            <p:cNvPr id="50" name="菱形 49"/>
            <p:cNvSpPr/>
            <p:nvPr/>
          </p:nvSpPr>
          <p:spPr bwMode="auto">
            <a:xfrm>
              <a:off x="-211709" y="1072509"/>
              <a:ext cx="285678" cy="285172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100" dirty="0">
                <a:ln>
                  <a:solidFill>
                    <a:prstClr val="white"/>
                  </a:solidFill>
                </a:ln>
                <a:solidFill>
                  <a:srgbClr val="0000FF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7" name="组合 52"/>
          <p:cNvGrpSpPr>
            <a:grpSpLocks/>
          </p:cNvGrpSpPr>
          <p:nvPr/>
        </p:nvGrpSpPr>
        <p:grpSpPr bwMode="auto">
          <a:xfrm>
            <a:off x="1004888" y="2427943"/>
            <a:ext cx="1937041" cy="523220"/>
            <a:chOff x="642910" y="3248805"/>
            <a:chExt cx="2582666" cy="698896"/>
          </a:xfrm>
        </p:grpSpPr>
        <p:sp>
          <p:nvSpPr>
            <p:cNvPr id="54298" name="TextBox 79"/>
            <p:cNvSpPr txBox="1">
              <a:spLocks noChangeArrowheads="1"/>
            </p:cNvSpPr>
            <p:nvPr/>
          </p:nvSpPr>
          <p:spPr bwMode="auto">
            <a:xfrm>
              <a:off x="1055797" y="3248805"/>
              <a:ext cx="2169779" cy="69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dirty="0"/>
                <a:t>应用格式</a:t>
              </a:r>
            </a:p>
          </p:txBody>
        </p:sp>
        <p:sp>
          <p:nvSpPr>
            <p:cNvPr id="51" name="菱形 50"/>
            <p:cNvSpPr/>
            <p:nvPr/>
          </p:nvSpPr>
          <p:spPr bwMode="auto">
            <a:xfrm>
              <a:off x="642910" y="3428430"/>
              <a:ext cx="285745" cy="286270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1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4300" name="文本框 7196"/>
          <p:cNvSpPr txBox="1">
            <a:spLocks noChangeArrowheads="1"/>
          </p:cNvSpPr>
          <p:nvPr/>
        </p:nvSpPr>
        <p:spPr bwMode="auto">
          <a:xfrm>
            <a:off x="7214080" y="2222242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3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3415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7" grpId="0" bldLvl="0" animBg="1"/>
      <p:bldP spid="68" grpId="0" bldLvl="0" animBg="1"/>
      <p:bldP spid="69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Box 26"/>
          <p:cNvSpPr txBox="1">
            <a:spLocks noChangeArrowheads="1"/>
          </p:cNvSpPr>
          <p:nvPr/>
        </p:nvSpPr>
        <p:spPr bwMode="auto">
          <a:xfrm>
            <a:off x="802175" y="569137"/>
            <a:ext cx="7884625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       下列各直线是不是圆的切线？如果不是，请说明为什么？</a:t>
            </a:r>
          </a:p>
        </p:txBody>
      </p:sp>
      <p:grpSp>
        <p:nvGrpSpPr>
          <p:cNvPr id="55298" name="组合 62"/>
          <p:cNvGrpSpPr>
            <a:grpSpLocks/>
          </p:cNvGrpSpPr>
          <p:nvPr/>
        </p:nvGrpSpPr>
        <p:grpSpPr bwMode="auto">
          <a:xfrm>
            <a:off x="1242103" y="1578756"/>
            <a:ext cx="6796115" cy="1698629"/>
            <a:chOff x="228466" y="2564904"/>
            <a:chExt cx="9134842" cy="2265842"/>
          </a:xfrm>
        </p:grpSpPr>
        <p:grpSp>
          <p:nvGrpSpPr>
            <p:cNvPr id="55299" name="Group 29"/>
            <p:cNvGrpSpPr>
              <a:grpSpLocks/>
            </p:cNvGrpSpPr>
            <p:nvPr/>
          </p:nvGrpSpPr>
          <p:grpSpPr bwMode="auto">
            <a:xfrm>
              <a:off x="228466" y="2564904"/>
              <a:ext cx="5567673" cy="1931824"/>
              <a:chOff x="-58" y="1979"/>
              <a:chExt cx="4526" cy="1685"/>
            </a:xfrm>
          </p:grpSpPr>
          <p:grpSp>
            <p:nvGrpSpPr>
              <p:cNvPr id="55300" name="Group 23"/>
              <p:cNvGrpSpPr>
                <a:grpSpLocks/>
              </p:cNvGrpSpPr>
              <p:nvPr/>
            </p:nvGrpSpPr>
            <p:grpSpPr bwMode="auto">
              <a:xfrm>
                <a:off x="-58" y="2240"/>
                <a:ext cx="1852" cy="1325"/>
                <a:chOff x="-466" y="1899"/>
                <a:chExt cx="1852" cy="1325"/>
              </a:xfrm>
            </p:grpSpPr>
            <p:sp>
              <p:nvSpPr>
                <p:cNvPr id="55301" name="Oval 10"/>
                <p:cNvSpPr>
                  <a:spLocks noChangeArrowheads="1"/>
                </p:cNvSpPr>
                <p:nvPr/>
              </p:nvSpPr>
              <p:spPr bwMode="auto">
                <a:xfrm>
                  <a:off x="-326" y="1948"/>
                  <a:ext cx="1129" cy="119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530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8" y="1899"/>
                  <a:ext cx="374" cy="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 dirty="0">
                      <a:solidFill>
                        <a:srgbClr val="1F497D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altLang="zh-CN" sz="2100" b="1" dirty="0">
                      <a:solidFill>
                        <a:srgbClr val="1F497D"/>
                      </a:solidFill>
                      <a:latin typeface="Times New Roman" pitchFamily="18" charset="0"/>
                    </a:rPr>
                    <a:t>.</a:t>
                  </a:r>
                  <a:endParaRPr lang="en-US" altLang="zh-CN" sz="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30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-466" y="2362"/>
                  <a:ext cx="1723" cy="86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5304" name="Line 13"/>
                <p:cNvSpPr>
                  <a:spLocks noChangeShapeType="1"/>
                </p:cNvSpPr>
                <p:nvPr/>
              </p:nvSpPr>
              <p:spPr bwMode="auto">
                <a:xfrm>
                  <a:off x="260" y="2589"/>
                  <a:ext cx="54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graphicFrame>
              <p:nvGraphicFramePr>
                <p:cNvPr id="55305" name="Object 27"/>
                <p:cNvGraphicFramePr>
                  <a:graphicFrameLocks/>
                </p:cNvGraphicFramePr>
                <p:nvPr/>
              </p:nvGraphicFramePr>
              <p:xfrm>
                <a:off x="431" y="2886"/>
                <a:ext cx="147" cy="29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08" r:id="rId3" imgW="89016" imgH="178032" progId="Equation.DSMT4">
                        <p:embed/>
                      </p:oleObj>
                    </mc:Choice>
                    <mc:Fallback>
                      <p:oleObj r:id="rId3" imgW="89016" imgH="178032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1" y="2886"/>
                              <a:ext cx="147" cy="2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530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12" y="2428"/>
                  <a:ext cx="374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 dirty="0">
                      <a:solidFill>
                        <a:srgbClr val="0000FF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55307" name="Group 28"/>
              <p:cNvGrpSpPr>
                <a:grpSpLocks/>
              </p:cNvGrpSpPr>
              <p:nvPr/>
            </p:nvGrpSpPr>
            <p:grpSpPr bwMode="auto">
              <a:xfrm>
                <a:off x="3016" y="1979"/>
                <a:ext cx="1452" cy="1685"/>
                <a:chOff x="3560" y="2251"/>
                <a:chExt cx="1452" cy="1685"/>
              </a:xfrm>
            </p:grpSpPr>
            <p:sp>
              <p:nvSpPr>
                <p:cNvPr id="55308" name="Oval 17"/>
                <p:cNvSpPr>
                  <a:spLocks noChangeArrowheads="1"/>
                </p:cNvSpPr>
                <p:nvPr/>
              </p:nvSpPr>
              <p:spPr bwMode="auto">
                <a:xfrm>
                  <a:off x="3747" y="2251"/>
                  <a:ext cx="1129" cy="119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530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031" y="2518"/>
                  <a:ext cx="374" cy="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>
                      <a:solidFill>
                        <a:srgbClr val="1F497D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altLang="zh-CN" sz="2100" b="1">
                      <a:solidFill>
                        <a:srgbClr val="1F497D"/>
                      </a:solidFill>
                    </a:rPr>
                    <a:t>.</a:t>
                  </a:r>
                  <a:endParaRPr lang="en-US" altLang="zh-CN" sz="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31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606" y="3816"/>
                  <a:ext cx="140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531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332" y="2841"/>
                  <a:ext cx="0" cy="99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graphicFrame>
              <p:nvGraphicFramePr>
                <p:cNvPr id="55312" name="Object 2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621822"/>
                    </p:ext>
                  </p:extLst>
                </p:nvPr>
              </p:nvGraphicFramePr>
              <p:xfrm>
                <a:off x="3560" y="3422"/>
                <a:ext cx="147" cy="29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09" r:id="rId5" imgW="89016" imgH="178032" progId="Equation.DSMT4">
                        <p:embed/>
                      </p:oleObj>
                    </mc:Choice>
                    <mc:Fallback>
                      <p:oleObj r:id="rId5" imgW="89016" imgH="178032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0" y="3422"/>
                              <a:ext cx="147" cy="2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53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030" y="3256"/>
                  <a:ext cx="374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>
                      <a:solidFill>
                        <a:srgbClr val="0000FF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5531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26" y="3507"/>
                  <a:ext cx="374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B</a:t>
                  </a:r>
                </a:p>
              </p:txBody>
            </p:sp>
            <p:grpSp>
              <p:nvGrpSpPr>
                <p:cNvPr id="55315" name="Group 27"/>
                <p:cNvGrpSpPr>
                  <a:grpSpLocks/>
                </p:cNvGrpSpPr>
                <p:nvPr/>
              </p:nvGrpSpPr>
              <p:grpSpPr bwMode="auto">
                <a:xfrm>
                  <a:off x="4241" y="3748"/>
                  <a:ext cx="91" cy="90"/>
                  <a:chOff x="4241" y="3748"/>
                  <a:chExt cx="91" cy="90"/>
                </a:xfrm>
              </p:grpSpPr>
              <p:sp>
                <p:nvSpPr>
                  <p:cNvPr id="5531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3748"/>
                    <a:ext cx="9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5531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</p:grpSp>
        </p:grpSp>
        <p:sp>
          <p:nvSpPr>
            <p:cNvPr id="55318" name="Oval 17"/>
            <p:cNvSpPr>
              <a:spLocks noChangeArrowheads="1"/>
            </p:cNvSpPr>
            <p:nvPr/>
          </p:nvSpPr>
          <p:spPr bwMode="auto">
            <a:xfrm>
              <a:off x="7740030" y="2796683"/>
              <a:ext cx="1388842" cy="136890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19" name="椭圆 48"/>
            <p:cNvSpPr>
              <a:spLocks noChangeArrowheads="1"/>
            </p:cNvSpPr>
            <p:nvPr/>
          </p:nvSpPr>
          <p:spPr bwMode="auto">
            <a:xfrm>
              <a:off x="8462243" y="3384664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20" name="Line 19"/>
            <p:cNvSpPr>
              <a:spLocks noChangeShapeType="1"/>
            </p:cNvSpPr>
            <p:nvPr/>
          </p:nvSpPr>
          <p:spPr bwMode="auto">
            <a:xfrm flipH="1">
              <a:off x="7616709" y="3912317"/>
              <a:ext cx="16561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21" name="Line 57"/>
            <p:cNvSpPr>
              <a:spLocks noChangeShapeType="1"/>
            </p:cNvSpPr>
            <p:nvPr/>
          </p:nvSpPr>
          <p:spPr bwMode="auto">
            <a:xfrm>
              <a:off x="8484542" y="3454127"/>
              <a:ext cx="17756" cy="4941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22" name="Line 25"/>
            <p:cNvSpPr>
              <a:spLocks noChangeShapeType="1"/>
            </p:cNvSpPr>
            <p:nvPr/>
          </p:nvSpPr>
          <p:spPr bwMode="auto">
            <a:xfrm>
              <a:off x="8381476" y="3839815"/>
              <a:ext cx="1119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23" name="Line 26"/>
            <p:cNvSpPr>
              <a:spLocks noChangeShapeType="1"/>
            </p:cNvSpPr>
            <p:nvPr/>
          </p:nvSpPr>
          <p:spPr bwMode="auto">
            <a:xfrm>
              <a:off x="8395674" y="3837500"/>
              <a:ext cx="0" cy="1031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24" name="Text Box 22"/>
            <p:cNvSpPr txBox="1">
              <a:spLocks noChangeArrowheads="1"/>
            </p:cNvSpPr>
            <p:nvPr/>
          </p:nvSpPr>
          <p:spPr bwMode="auto">
            <a:xfrm>
              <a:off x="8254504" y="3797917"/>
              <a:ext cx="460077" cy="49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5325" name="Text Box 18"/>
            <p:cNvSpPr txBox="1">
              <a:spLocks noChangeArrowheads="1"/>
            </p:cNvSpPr>
            <p:nvPr/>
          </p:nvSpPr>
          <p:spPr bwMode="auto">
            <a:xfrm>
              <a:off x="8075390" y="3171497"/>
              <a:ext cx="460077" cy="49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1F497D"/>
                  </a:solidFill>
                  <a:latin typeface="Times New Roman" pitchFamily="18" charset="0"/>
                </a:rPr>
                <a:t>O</a:t>
              </a:r>
              <a:endParaRPr lang="en-US" altLang="zh-CN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326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2072412"/>
                </p:ext>
              </p:extLst>
            </p:nvPr>
          </p:nvGraphicFramePr>
          <p:xfrm>
            <a:off x="9182476" y="3919844"/>
            <a:ext cx="180832" cy="337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" r:id="rId6" imgW="89016" imgH="178032" progId="Equation.DSMT4">
                    <p:embed/>
                  </p:oleObj>
                </mc:Choice>
                <mc:Fallback>
                  <p:oleObj r:id="rId6" imgW="89016" imgH="178032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2476" y="3919844"/>
                          <a:ext cx="180832" cy="3370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27" name="TextBox 59"/>
            <p:cNvSpPr txBox="1">
              <a:spLocks noChangeArrowheads="1"/>
            </p:cNvSpPr>
            <p:nvPr/>
          </p:nvSpPr>
          <p:spPr bwMode="auto">
            <a:xfrm>
              <a:off x="1907704" y="4310853"/>
              <a:ext cx="599473" cy="49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>
                  <a:solidFill>
                    <a:prstClr val="black"/>
                  </a:solidFill>
                  <a:latin typeface="Times New Roman" pitchFamily="18" charset="0"/>
                </a:rPr>
                <a:t>(1)</a:t>
              </a:r>
              <a:endParaRPr lang="zh-CN" alt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8" name="TextBox 60"/>
            <p:cNvSpPr txBox="1">
              <a:spLocks noChangeArrowheads="1"/>
            </p:cNvSpPr>
            <p:nvPr/>
          </p:nvSpPr>
          <p:spPr bwMode="auto">
            <a:xfrm>
              <a:off x="4658703" y="4339456"/>
              <a:ext cx="599473" cy="49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>
                  <a:solidFill>
                    <a:prstClr val="black"/>
                  </a:solidFill>
                  <a:latin typeface="Times New Roman" pitchFamily="18" charset="0"/>
                </a:rPr>
                <a:t>(2)</a:t>
              </a:r>
              <a:endParaRPr lang="zh-CN" alt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9" name="TextBox 61"/>
            <p:cNvSpPr txBox="1">
              <a:spLocks noChangeArrowheads="1"/>
            </p:cNvSpPr>
            <p:nvPr/>
          </p:nvSpPr>
          <p:spPr bwMode="auto">
            <a:xfrm>
              <a:off x="7106973" y="4312811"/>
              <a:ext cx="599473" cy="49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>
                  <a:solidFill>
                    <a:prstClr val="black"/>
                  </a:solidFill>
                  <a:latin typeface="Times New Roman" pitchFamily="18" charset="0"/>
                </a:rPr>
                <a:t>(3)</a:t>
              </a:r>
              <a:endParaRPr lang="zh-CN" alt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63"/>
          <p:cNvSpPr txBox="1">
            <a:spLocks noChangeArrowheads="1"/>
          </p:cNvSpPr>
          <p:nvPr/>
        </p:nvSpPr>
        <p:spPr bwMode="auto">
          <a:xfrm>
            <a:off x="1242103" y="3435909"/>
            <a:ext cx="2696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不是，因为没有垂直</a:t>
            </a:r>
            <a:r>
              <a:rPr lang="en-US" altLang="zh-CN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</a:p>
        </p:txBody>
      </p:sp>
      <p:sp>
        <p:nvSpPr>
          <p:cNvPr id="3" name="TextBox 64"/>
          <p:cNvSpPr txBox="1">
            <a:spLocks noChangeArrowheads="1"/>
          </p:cNvSpPr>
          <p:nvPr/>
        </p:nvSpPr>
        <p:spPr bwMode="auto">
          <a:xfrm>
            <a:off x="4348003" y="3466687"/>
            <a:ext cx="4428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(2),(3)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不是，因为没有经过半径的外端点</a:t>
            </a:r>
            <a:r>
              <a:rPr lang="en-US" altLang="zh-CN" i="1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dirty="0">
                <a:solidFill>
                  <a:prstClr val="black"/>
                </a:solidFill>
                <a:latin typeface="+mn-lt"/>
                <a:ea typeface="仿宋" panose="02010609060101010101" pitchFamily="49" charset="-122"/>
              </a:rPr>
              <a:t>.</a:t>
            </a:r>
          </a:p>
        </p:txBody>
      </p:sp>
      <p:grpSp>
        <p:nvGrpSpPr>
          <p:cNvPr id="9" name="组合 58"/>
          <p:cNvGrpSpPr>
            <a:grpSpLocks/>
          </p:cNvGrpSpPr>
          <p:nvPr/>
        </p:nvGrpSpPr>
        <p:grpSpPr bwMode="auto">
          <a:xfrm>
            <a:off x="249804" y="3917604"/>
            <a:ext cx="8526917" cy="989073"/>
            <a:chOff x="-147823" y="5153880"/>
            <a:chExt cx="10106803" cy="1153318"/>
          </a:xfrm>
        </p:grpSpPr>
        <p:sp>
          <p:nvSpPr>
            <p:cNvPr id="55333" name="Rectangle 3"/>
            <p:cNvSpPr>
              <a:spLocks noChangeArrowheads="1"/>
            </p:cNvSpPr>
            <p:nvPr/>
          </p:nvSpPr>
          <p:spPr bwMode="auto">
            <a:xfrm>
              <a:off x="873201" y="5299135"/>
              <a:ext cx="9085779" cy="1008063"/>
            </a:xfrm>
            <a:prstGeom prst="rect">
              <a:avLst/>
            </a:prstGeom>
            <a:noFill/>
            <a:ln w="25400" cmpd="thickThin">
              <a:solidFill>
                <a:srgbClr val="EB2A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     在切线的判定定理中，“经过半径的外端”和“垂直于这条半径”，两个条件缺一不可，否则就不是圆的切线</a:t>
              </a:r>
              <a:r>
                <a:rPr lang="en-US" altLang="zh-CN" sz="2000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.</a:t>
              </a:r>
            </a:p>
          </p:txBody>
        </p:sp>
        <p:grpSp>
          <p:nvGrpSpPr>
            <p:cNvPr id="55334" name="组合 38"/>
            <p:cNvGrpSpPr>
              <a:grpSpLocks/>
            </p:cNvGrpSpPr>
            <p:nvPr/>
          </p:nvGrpSpPr>
          <p:grpSpPr bwMode="auto">
            <a:xfrm>
              <a:off x="-147823" y="5153880"/>
              <a:ext cx="792771" cy="649287"/>
              <a:chOff x="-560583" y="5199067"/>
              <a:chExt cx="791781" cy="648072"/>
            </a:xfrm>
          </p:grpSpPr>
          <p:grpSp>
            <p:nvGrpSpPr>
              <p:cNvPr id="55335" name="组合 35"/>
              <p:cNvGrpSpPr>
                <a:grpSpLocks/>
              </p:cNvGrpSpPr>
              <p:nvPr/>
            </p:nvGrpSpPr>
            <p:grpSpPr bwMode="auto">
              <a:xfrm>
                <a:off x="-560583" y="5199067"/>
                <a:ext cx="648072" cy="648072"/>
                <a:chOff x="-704600" y="5216651"/>
                <a:chExt cx="648072" cy="648072"/>
              </a:xfrm>
            </p:grpSpPr>
            <p:sp>
              <p:nvSpPr>
                <p:cNvPr id="55336" name="椭圆 33"/>
                <p:cNvSpPr>
                  <a:spLocks noChangeArrowheads="1"/>
                </p:cNvSpPr>
                <p:nvPr/>
              </p:nvSpPr>
              <p:spPr bwMode="auto">
                <a:xfrm>
                  <a:off x="-704600" y="5216651"/>
                  <a:ext cx="648072" cy="648072"/>
                </a:xfrm>
                <a:prstGeom prst="ellipse">
                  <a:avLst/>
                </a:prstGeom>
                <a:solidFill>
                  <a:srgbClr val="EB2A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5337" name="椭圆 34"/>
                <p:cNvSpPr>
                  <a:spLocks noChangeArrowheads="1"/>
                </p:cNvSpPr>
                <p:nvPr/>
              </p:nvSpPr>
              <p:spPr bwMode="auto">
                <a:xfrm>
                  <a:off x="-560585" y="5247094"/>
                  <a:ext cx="504056" cy="504056"/>
                </a:xfrm>
                <a:prstGeom prst="ellipse">
                  <a:avLst/>
                </a:prstGeom>
                <a:solidFill>
                  <a:srgbClr val="FFCC00">
                    <a:alpha val="627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55338" name="TextBox 37"/>
              <p:cNvSpPr txBox="1">
                <a:spLocks noChangeArrowheads="1"/>
              </p:cNvSpPr>
              <p:nvPr/>
            </p:nvSpPr>
            <p:spPr bwMode="auto">
              <a:xfrm>
                <a:off x="-519702" y="5306692"/>
                <a:ext cx="750900" cy="37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1500" b="1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注意</a:t>
                </a:r>
              </a:p>
            </p:txBody>
          </p:sp>
        </p:grpSp>
      </p:grpSp>
      <p:sp>
        <p:nvSpPr>
          <p:cNvPr id="4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4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05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1084"/>
          <p:cNvSpPr txBox="1">
            <a:spLocks noChangeArrowheads="1"/>
          </p:cNvSpPr>
          <p:nvPr/>
        </p:nvSpPr>
        <p:spPr bwMode="auto">
          <a:xfrm>
            <a:off x="1389583" y="665456"/>
            <a:ext cx="53014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判断一条直线是一个圆的切线有三个方法：</a:t>
            </a:r>
          </a:p>
        </p:txBody>
      </p:sp>
      <p:sp>
        <p:nvSpPr>
          <p:cNvPr id="26" name="Text Box 1085"/>
          <p:cNvSpPr txBox="1">
            <a:spLocks noChangeArrowheads="1"/>
          </p:cNvSpPr>
          <p:nvPr/>
        </p:nvSpPr>
        <p:spPr bwMode="auto">
          <a:xfrm>
            <a:off x="1422400" y="1259698"/>
            <a:ext cx="5375276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定义法：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直线和圆只有一个公共点时，我们说这条直线是圆的切线</a:t>
            </a:r>
            <a:r>
              <a:rPr lang="en-US" altLang="zh-CN" sz="2400" b="1" dirty="0">
                <a:solidFill>
                  <a:prstClr val="black"/>
                </a:solidFill>
                <a:latin typeface="宋体" pitchFamily="2" charset="-122"/>
              </a:rPr>
              <a:t>;</a:t>
            </a:r>
            <a:endParaRPr lang="zh-CN" altLang="en-US" sz="2400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3" name="Text Box 1085"/>
          <p:cNvSpPr txBox="1">
            <a:spLocks noChangeArrowheads="1"/>
          </p:cNvSpPr>
          <p:nvPr/>
        </p:nvSpPr>
        <p:spPr bwMode="auto">
          <a:xfrm>
            <a:off x="1422400" y="2532063"/>
            <a:ext cx="526863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数量关系法：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圆心到这条直线的距离等于半径</a:t>
            </a:r>
            <a:r>
              <a:rPr lang="en-US" altLang="zh-CN" sz="2400" b="1" dirty="0">
                <a:solidFill>
                  <a:prstClr val="black"/>
                </a:solidFill>
                <a:latin typeface="宋体" pitchFamily="2" charset="-122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即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</a:rPr>
              <a:t>d=r</a:t>
            </a:r>
            <a:r>
              <a:rPr lang="en-US" altLang="zh-CN" sz="2400" b="1" dirty="0">
                <a:solidFill>
                  <a:prstClr val="black"/>
                </a:solidFill>
                <a:latin typeface="宋体" pitchFamily="2" charset="-122"/>
              </a:rPr>
              <a:t>)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时，直线与圆相切；</a:t>
            </a:r>
          </a:p>
        </p:txBody>
      </p:sp>
      <p:sp>
        <p:nvSpPr>
          <p:cNvPr id="34" name="Text Box 1085"/>
          <p:cNvSpPr txBox="1">
            <a:spLocks noChangeArrowheads="1"/>
          </p:cNvSpPr>
          <p:nvPr/>
        </p:nvSpPr>
        <p:spPr bwMode="auto">
          <a:xfrm>
            <a:off x="1422400" y="3786188"/>
            <a:ext cx="526863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判定定理：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经过半径的外端且垂直于这条半径的直线是圆的切线</a:t>
            </a:r>
            <a:r>
              <a:rPr lang="en-US" altLang="zh-CN" sz="2400" b="1" dirty="0">
                <a:solidFill>
                  <a:prstClr val="black"/>
                </a:solidFill>
                <a:latin typeface="宋体" pitchFamily="2" charset="-122"/>
              </a:rPr>
              <a:t>.</a:t>
            </a:r>
          </a:p>
        </p:txBody>
      </p:sp>
      <p:grpSp>
        <p:nvGrpSpPr>
          <p:cNvPr id="2" name="组合 80"/>
          <p:cNvGrpSpPr>
            <a:grpSpLocks/>
          </p:cNvGrpSpPr>
          <p:nvPr/>
        </p:nvGrpSpPr>
        <p:grpSpPr bwMode="auto">
          <a:xfrm>
            <a:off x="6797676" y="1339673"/>
            <a:ext cx="1824038" cy="1058862"/>
            <a:chOff x="5868144" y="1844824"/>
            <a:chExt cx="2430999" cy="1409577"/>
          </a:xfrm>
        </p:grpSpPr>
        <p:grpSp>
          <p:nvGrpSpPr>
            <p:cNvPr id="56326" name="组合 79"/>
            <p:cNvGrpSpPr>
              <a:grpSpLocks/>
            </p:cNvGrpSpPr>
            <p:nvPr/>
          </p:nvGrpSpPr>
          <p:grpSpPr bwMode="auto">
            <a:xfrm>
              <a:off x="5868144" y="1844824"/>
              <a:ext cx="2430999" cy="1409577"/>
              <a:chOff x="5868144" y="1844823"/>
              <a:chExt cx="2430999" cy="1409577"/>
            </a:xfrm>
          </p:grpSpPr>
          <p:grpSp>
            <p:nvGrpSpPr>
              <p:cNvPr id="56327" name="Group 22"/>
              <p:cNvGrpSpPr>
                <a:grpSpLocks/>
              </p:cNvGrpSpPr>
              <p:nvPr/>
            </p:nvGrpSpPr>
            <p:grpSpPr bwMode="auto">
              <a:xfrm>
                <a:off x="5868144" y="1844823"/>
                <a:ext cx="2087563" cy="1151856"/>
                <a:chOff x="840" y="1644"/>
                <a:chExt cx="1398" cy="806"/>
              </a:xfrm>
            </p:grpSpPr>
            <p:sp>
              <p:nvSpPr>
                <p:cNvPr id="56328" name="Line 25"/>
                <p:cNvSpPr>
                  <a:spLocks noChangeShapeType="1"/>
                </p:cNvSpPr>
                <p:nvPr/>
              </p:nvSpPr>
              <p:spPr bwMode="auto">
                <a:xfrm>
                  <a:off x="840" y="2444"/>
                  <a:ext cx="1398" cy="6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29" name="Oval 24"/>
                <p:cNvSpPr>
                  <a:spLocks noChangeArrowheads="1"/>
                </p:cNvSpPr>
                <p:nvPr/>
              </p:nvSpPr>
              <p:spPr bwMode="auto">
                <a:xfrm>
                  <a:off x="1086" y="1644"/>
                  <a:ext cx="798" cy="800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30" name="Oval 30"/>
                <p:cNvSpPr>
                  <a:spLocks noChangeArrowheads="1"/>
                </p:cNvSpPr>
                <p:nvPr/>
              </p:nvSpPr>
              <p:spPr bwMode="auto">
                <a:xfrm>
                  <a:off x="1452" y="2017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56331" name="Text Box 56"/>
              <p:cNvSpPr txBox="1">
                <a:spLocks noChangeArrowheads="1"/>
              </p:cNvSpPr>
              <p:nvPr/>
            </p:nvSpPr>
            <p:spPr bwMode="auto">
              <a:xfrm>
                <a:off x="7956376" y="2702741"/>
                <a:ext cx="342767" cy="551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srgbClr val="000099"/>
                    </a:solidFill>
                    <a:latin typeface="Times New Roman" pitchFamily="18" charset="0"/>
                    <a:ea typeface="楷体_GB2312" pitchFamily="49" charset="-122"/>
                  </a:rPr>
                  <a:t>l</a:t>
                </a:r>
              </a:p>
            </p:txBody>
          </p:sp>
        </p:grpSp>
        <p:sp>
          <p:nvSpPr>
            <p:cNvPr id="56332" name="Oval 30"/>
            <p:cNvSpPr>
              <a:spLocks noChangeArrowheads="1"/>
            </p:cNvSpPr>
            <p:nvPr/>
          </p:nvSpPr>
          <p:spPr bwMode="auto">
            <a:xfrm>
              <a:off x="6796354" y="2935285"/>
              <a:ext cx="101541" cy="9717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5" name="组合 84"/>
          <p:cNvGrpSpPr>
            <a:grpSpLocks/>
          </p:cNvGrpSpPr>
          <p:nvPr/>
        </p:nvGrpSpPr>
        <p:grpSpPr bwMode="auto">
          <a:xfrm>
            <a:off x="6791326" y="3393898"/>
            <a:ext cx="1779588" cy="1223962"/>
            <a:chOff x="5651965" y="4581626"/>
            <a:chExt cx="2373313" cy="1631950"/>
          </a:xfrm>
        </p:grpSpPr>
        <p:grpSp>
          <p:nvGrpSpPr>
            <p:cNvPr id="56334" name="组合 71"/>
            <p:cNvGrpSpPr>
              <a:grpSpLocks/>
            </p:cNvGrpSpPr>
            <p:nvPr/>
          </p:nvGrpSpPr>
          <p:grpSpPr bwMode="auto">
            <a:xfrm>
              <a:off x="5651965" y="4581626"/>
              <a:ext cx="2373313" cy="1631950"/>
              <a:chOff x="5651965" y="4581626"/>
              <a:chExt cx="2373313" cy="1631950"/>
            </a:xfrm>
          </p:grpSpPr>
          <p:grpSp>
            <p:nvGrpSpPr>
              <p:cNvPr id="56335" name="Group 62"/>
              <p:cNvGrpSpPr>
                <a:grpSpLocks/>
              </p:cNvGrpSpPr>
              <p:nvPr/>
            </p:nvGrpSpPr>
            <p:grpSpPr bwMode="auto">
              <a:xfrm>
                <a:off x="5651965" y="4581626"/>
                <a:ext cx="2373313" cy="1631950"/>
                <a:chOff x="2863" y="2058"/>
                <a:chExt cx="1495" cy="1028"/>
              </a:xfrm>
            </p:grpSpPr>
            <p:sp>
              <p:nvSpPr>
                <p:cNvPr id="56336" name="Oval 51"/>
                <p:cNvSpPr>
                  <a:spLocks noChangeArrowheads="1"/>
                </p:cNvSpPr>
                <p:nvPr/>
              </p:nvSpPr>
              <p:spPr bwMode="auto">
                <a:xfrm>
                  <a:off x="3107" y="2058"/>
                  <a:ext cx="799" cy="76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37" name="Line 52"/>
                <p:cNvSpPr>
                  <a:spLocks noChangeShapeType="1"/>
                </p:cNvSpPr>
                <p:nvPr/>
              </p:nvSpPr>
              <p:spPr bwMode="auto">
                <a:xfrm>
                  <a:off x="2863" y="2818"/>
                  <a:ext cx="1270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3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454" y="2738"/>
                  <a:ext cx="303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  <a:ea typeface="楷体_GB2312" pitchFamily="49" charset="-122"/>
                    </a:rPr>
                    <a:t>A</a:t>
                  </a:r>
                </a:p>
              </p:txBody>
            </p:sp>
            <p:sp>
              <p:nvSpPr>
                <p:cNvPr id="5633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142" y="2647"/>
                  <a:ext cx="216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srgbClr val="000099"/>
                      </a:solidFill>
                      <a:latin typeface="Times New Roman" pitchFamily="18" charset="0"/>
                      <a:ea typeface="楷体_GB2312" pitchFamily="49" charset="-122"/>
                    </a:rPr>
                    <a:t>l</a:t>
                  </a:r>
                </a:p>
              </p:txBody>
            </p:sp>
            <p:sp>
              <p:nvSpPr>
                <p:cNvPr id="56340" name="Line 57"/>
                <p:cNvSpPr>
                  <a:spLocks noChangeShapeType="1"/>
                </p:cNvSpPr>
                <p:nvPr/>
              </p:nvSpPr>
              <p:spPr bwMode="auto">
                <a:xfrm>
                  <a:off x="3515" y="2466"/>
                  <a:ext cx="0" cy="3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4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464" y="2239"/>
                  <a:ext cx="227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b="1" i="1">
                      <a:solidFill>
                        <a:prstClr val="black"/>
                      </a:solidFill>
                      <a:latin typeface="Times New Roman" pitchFamily="18" charset="0"/>
                      <a:ea typeface="楷体_GB2312" pitchFamily="49" charset="-122"/>
                    </a:rPr>
                    <a:t>O</a:t>
                  </a:r>
                </a:p>
              </p:txBody>
            </p:sp>
          </p:grpSp>
          <p:sp>
            <p:nvSpPr>
              <p:cNvPr id="56342" name="Oval 30"/>
              <p:cNvSpPr>
                <a:spLocks noChangeArrowheads="1"/>
              </p:cNvSpPr>
              <p:nvPr/>
            </p:nvSpPr>
            <p:spPr bwMode="auto">
              <a:xfrm>
                <a:off x="6632614" y="5147330"/>
                <a:ext cx="101541" cy="9717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343" name="Oval 30"/>
              <p:cNvSpPr>
                <a:spLocks noChangeArrowheads="1"/>
              </p:cNvSpPr>
              <p:nvPr/>
            </p:nvSpPr>
            <p:spPr bwMode="auto">
              <a:xfrm>
                <a:off x="6642476" y="5744581"/>
                <a:ext cx="101541" cy="9717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56344" name="组合 75"/>
            <p:cNvGrpSpPr>
              <a:grpSpLocks/>
            </p:cNvGrpSpPr>
            <p:nvPr/>
          </p:nvGrpSpPr>
          <p:grpSpPr bwMode="auto">
            <a:xfrm>
              <a:off x="6660232" y="5643383"/>
              <a:ext cx="142875" cy="153987"/>
              <a:chOff x="4062413" y="3981450"/>
              <a:chExt cx="142875" cy="153987"/>
            </a:xfrm>
          </p:grpSpPr>
          <p:sp>
            <p:nvSpPr>
              <p:cNvPr id="56345" name="Line 24"/>
              <p:cNvSpPr>
                <a:spLocks noChangeShapeType="1"/>
              </p:cNvSpPr>
              <p:nvPr/>
            </p:nvSpPr>
            <p:spPr bwMode="auto">
              <a:xfrm>
                <a:off x="4062413" y="3990975"/>
                <a:ext cx="1428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346" name="Line 25"/>
              <p:cNvSpPr>
                <a:spLocks noChangeShapeType="1"/>
              </p:cNvSpPr>
              <p:nvPr/>
            </p:nvSpPr>
            <p:spPr bwMode="auto">
              <a:xfrm>
                <a:off x="4205288" y="3981450"/>
                <a:ext cx="0" cy="1539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9" name="组合 83"/>
          <p:cNvGrpSpPr>
            <a:grpSpLocks/>
          </p:cNvGrpSpPr>
          <p:nvPr/>
        </p:nvGrpSpPr>
        <p:grpSpPr bwMode="auto">
          <a:xfrm>
            <a:off x="6791326" y="2358848"/>
            <a:ext cx="1830388" cy="1069975"/>
            <a:chOff x="5859266" y="3204098"/>
            <a:chExt cx="2440013" cy="1424941"/>
          </a:xfrm>
        </p:grpSpPr>
        <p:sp>
          <p:nvSpPr>
            <p:cNvPr id="56348" name="Text Box 56"/>
            <p:cNvSpPr txBox="1">
              <a:spLocks noChangeArrowheads="1"/>
            </p:cNvSpPr>
            <p:nvPr/>
          </p:nvSpPr>
          <p:spPr bwMode="auto">
            <a:xfrm>
              <a:off x="7956376" y="4077072"/>
              <a:ext cx="342903" cy="55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000099"/>
                  </a:solidFill>
                  <a:latin typeface="Times New Roman" pitchFamily="18" charset="0"/>
                  <a:ea typeface="楷体_GB2312" pitchFamily="49" charset="-122"/>
                </a:rPr>
                <a:t>l</a:t>
              </a:r>
            </a:p>
          </p:txBody>
        </p:sp>
        <p:grpSp>
          <p:nvGrpSpPr>
            <p:cNvPr id="56349" name="组合 82"/>
            <p:cNvGrpSpPr>
              <a:grpSpLocks/>
            </p:cNvGrpSpPr>
            <p:nvPr/>
          </p:nvGrpSpPr>
          <p:grpSpPr bwMode="auto">
            <a:xfrm>
              <a:off x="5859266" y="3204098"/>
              <a:ext cx="2087563" cy="1178764"/>
              <a:chOff x="5796805" y="3356990"/>
              <a:chExt cx="2087563" cy="1178764"/>
            </a:xfrm>
          </p:grpSpPr>
          <p:grpSp>
            <p:nvGrpSpPr>
              <p:cNvPr id="56350" name="组合 81"/>
              <p:cNvGrpSpPr>
                <a:grpSpLocks/>
              </p:cNvGrpSpPr>
              <p:nvPr/>
            </p:nvGrpSpPr>
            <p:grpSpPr bwMode="auto">
              <a:xfrm>
                <a:off x="5796805" y="3356990"/>
                <a:ext cx="2087563" cy="1178764"/>
                <a:chOff x="5796805" y="3356990"/>
                <a:chExt cx="2087563" cy="1178764"/>
              </a:xfrm>
            </p:grpSpPr>
            <p:grpSp>
              <p:nvGrpSpPr>
                <p:cNvPr id="56351" name="Group 22"/>
                <p:cNvGrpSpPr>
                  <a:grpSpLocks/>
                </p:cNvGrpSpPr>
                <p:nvPr/>
              </p:nvGrpSpPr>
              <p:grpSpPr bwMode="auto">
                <a:xfrm>
                  <a:off x="5796805" y="3356990"/>
                  <a:ext cx="2087563" cy="1143281"/>
                  <a:chOff x="840" y="1644"/>
                  <a:chExt cx="1398" cy="800"/>
                </a:xfrm>
              </p:grpSpPr>
              <p:sp>
                <p:nvSpPr>
                  <p:cNvPr id="5635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1644"/>
                    <a:ext cx="798" cy="80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 sz="100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5635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40" y="2438"/>
                    <a:ext cx="1398" cy="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563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482" y="2041"/>
                    <a:ext cx="1" cy="39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5635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82" y="2041"/>
                    <a:ext cx="354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564" name="Rectangle 28"/>
                  <p:cNvSpPr/>
                  <p:nvPr/>
                </p:nvSpPr>
                <p:spPr>
                  <a:xfrm>
                    <a:off x="1591" y="1909"/>
                    <a:ext cx="89" cy="2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r>
                      <a:rPr lang="en-US" altLang="zh-CN" sz="2025" i="1" noProof="1">
                        <a:solidFill>
                          <a:srgbClr val="FF0000"/>
                        </a:solidFill>
                        <a:ea typeface="宋体" pitchFamily="2" charset="-122"/>
                      </a:rPr>
                      <a:t>r</a:t>
                    </a:r>
                    <a:endParaRPr lang="en-US" altLang="zh-CN" sz="1500" i="1" noProof="1">
                      <a:solidFill>
                        <a:prstClr val="black"/>
                      </a:solidFill>
                      <a:ea typeface="宋体" pitchFamily="2" charset="-122"/>
                    </a:endParaRPr>
                  </a:p>
                </p:txBody>
              </p:sp>
              <p:sp>
                <p:nvSpPr>
                  <p:cNvPr id="22565" name="Rectangle 29"/>
                  <p:cNvSpPr/>
                  <p:nvPr/>
                </p:nvSpPr>
                <p:spPr>
                  <a:xfrm>
                    <a:off x="1252" y="2083"/>
                    <a:ext cx="143" cy="2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r>
                      <a:rPr lang="en-US" altLang="zh-CN" sz="2025" i="1" noProof="1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a:t>d</a:t>
                    </a:r>
                    <a:endParaRPr lang="en-US" altLang="zh-CN" sz="1500" i="1" noProof="1">
                      <a:solidFill>
                        <a:prstClr val="black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5635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209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None/>
                    </a:pPr>
                    <a:endParaRPr lang="zh-CN" altLang="en-US" sz="100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56359" name="Oval 30"/>
                <p:cNvSpPr>
                  <a:spLocks noChangeArrowheads="1"/>
                </p:cNvSpPr>
                <p:nvPr/>
              </p:nvSpPr>
              <p:spPr bwMode="auto">
                <a:xfrm>
                  <a:off x="6714484" y="3871389"/>
                  <a:ext cx="101541" cy="9717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60" name="Oval 30"/>
                <p:cNvSpPr>
                  <a:spLocks noChangeArrowheads="1"/>
                </p:cNvSpPr>
                <p:nvPr/>
              </p:nvSpPr>
              <p:spPr bwMode="auto">
                <a:xfrm>
                  <a:off x="6713500" y="4438575"/>
                  <a:ext cx="101541" cy="9717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56361" name="组合 76"/>
              <p:cNvGrpSpPr>
                <a:grpSpLocks/>
              </p:cNvGrpSpPr>
              <p:nvPr/>
            </p:nvGrpSpPr>
            <p:grpSpPr bwMode="auto">
              <a:xfrm>
                <a:off x="6749996" y="4365104"/>
                <a:ext cx="142875" cy="153987"/>
                <a:chOff x="4062413" y="3981450"/>
                <a:chExt cx="142875" cy="153987"/>
              </a:xfrm>
            </p:grpSpPr>
            <p:sp>
              <p:nvSpPr>
                <p:cNvPr id="56362" name="Line 24"/>
                <p:cNvSpPr>
                  <a:spLocks noChangeShapeType="1"/>
                </p:cNvSpPr>
                <p:nvPr/>
              </p:nvSpPr>
              <p:spPr bwMode="auto">
                <a:xfrm>
                  <a:off x="4062413" y="3990975"/>
                  <a:ext cx="14287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6363" name="Line 25"/>
                <p:cNvSpPr>
                  <a:spLocks noChangeShapeType="1"/>
                </p:cNvSpPr>
                <p:nvPr/>
              </p:nvSpPr>
              <p:spPr bwMode="auto">
                <a:xfrm>
                  <a:off x="4205288" y="3981450"/>
                  <a:ext cx="0" cy="1539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56364" name="圆角矩形 31"/>
          <p:cNvSpPr>
            <a:spLocks noChangeArrowheads="1"/>
          </p:cNvSpPr>
          <p:nvPr/>
        </p:nvSpPr>
        <p:spPr bwMode="auto">
          <a:xfrm>
            <a:off x="404812" y="680371"/>
            <a:ext cx="600076" cy="387218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要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点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归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纳</a:t>
            </a:r>
          </a:p>
        </p:txBody>
      </p:sp>
      <p:sp>
        <p:nvSpPr>
          <p:cNvPr id="4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4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8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019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26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281112" y="1194731"/>
            <a:ext cx="7097998" cy="1492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defPPr>
              <a:defRPr lang="zh-CN"/>
            </a:defPPr>
            <a:lvl1pPr marL="0" lvl="0" indent="0" defTabSz="914400" eaLnBrk="0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 sz="2800" b="1" i="0" u="none" strike="noStrike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lvl="1" indent="-28575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800" b="0" i="0" u="none" baseline="0">
                <a:latin typeface="+mn-lt"/>
                <a:ea typeface="+mn-ea"/>
              </a:defRPr>
            </a:lvl2pPr>
            <a:lvl3pPr marL="1143000" lvl="2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•"/>
              <a:defRPr sz="2400" b="0" i="0" u="none" baseline="0">
                <a:latin typeface="+mn-lt"/>
                <a:ea typeface="+mn-ea"/>
              </a:defRPr>
            </a:lvl3pPr>
            <a:lvl4pPr marL="1600200" lvl="3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000" b="0" i="0" u="none" baseline="0">
                <a:latin typeface="+mn-lt"/>
                <a:ea typeface="+mn-ea"/>
              </a:defRPr>
            </a:lvl4pPr>
            <a:lvl5pPr marL="2057400" lvl="4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»"/>
              <a:defRPr sz="2000" b="0" i="0" u="none" baseline="0">
                <a:latin typeface="+mn-lt"/>
                <a:ea typeface="+mn-ea"/>
              </a:defRPr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9pPr>
          </a:lstStyle>
          <a:p>
            <a:pPr fontAlgn="base">
              <a:buFont typeface="Arial" pitchFamily="34" charset="0"/>
              <a:buNone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2. </a:t>
            </a:r>
            <a:r>
              <a:rPr lang="zh-CN" altLang="en-US" dirty="0">
                <a:solidFill>
                  <a:prstClr val="black"/>
                </a:solidFill>
                <a:sym typeface="+mn-ea"/>
              </a:rPr>
              <a:t>会从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公共点的个数</a:t>
            </a:r>
            <a:r>
              <a:rPr lang="zh-CN" altLang="en-US" dirty="0">
                <a:solidFill>
                  <a:prstClr val="black"/>
                </a:solidFill>
                <a:sym typeface="+mn-ea"/>
              </a:rPr>
              <a:t>或</a:t>
            </a:r>
            <a:r>
              <a:rPr lang="en-US" altLang="zh-CN" i="1" dirty="0">
                <a:solidFill>
                  <a:srgbClr val="FF0000"/>
                </a:solidFill>
                <a:sym typeface="+mn-ea"/>
              </a:rPr>
              <a:t>d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和</a:t>
            </a:r>
            <a:r>
              <a:rPr lang="en-US" altLang="zh-CN" i="1" dirty="0">
                <a:solidFill>
                  <a:srgbClr val="FF0000"/>
                </a:solidFill>
                <a:sym typeface="+mn-ea"/>
              </a:rPr>
              <a:t>r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的数量关系</a:t>
            </a:r>
            <a:r>
              <a:rPr lang="zh-CN" altLang="en-US" dirty="0">
                <a:solidFill>
                  <a:prstClr val="black"/>
                </a:solidFill>
                <a:sym typeface="+mn-ea"/>
              </a:rPr>
              <a:t>判定直线和圆的位置关系</a:t>
            </a:r>
            <a:r>
              <a:rPr lang="en-US" altLang="zh-CN" dirty="0">
                <a:solidFill>
                  <a:prstClr val="black"/>
                </a:solidFill>
                <a:sym typeface="+mn-ea"/>
              </a:rPr>
              <a:t>.</a:t>
            </a:r>
            <a:endParaRPr lang="zh-CN" altLang="zh-CN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53251" name="TextBox 9"/>
          <p:cNvSpPr txBox="1">
            <a:spLocks noChangeArrowheads="1"/>
          </p:cNvSpPr>
          <p:nvPr/>
        </p:nvSpPr>
        <p:spPr bwMode="auto">
          <a:xfrm>
            <a:off x="8210550" y="3989388"/>
            <a:ext cx="4619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180" name="矩形 11"/>
          <p:cNvSpPr/>
          <p:nvPr/>
        </p:nvSpPr>
        <p:spPr>
          <a:xfrm>
            <a:off x="924589" y="3296627"/>
            <a:ext cx="7007299" cy="818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/>
          <a:p>
            <a:pPr eaLnBrk="0" fontAlgn="base" hangingPunct="0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2800" b="1" noProof="1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知道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直线和圆的位置关系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及有关概念</a:t>
            </a:r>
            <a:r>
              <a:rPr lang="en-US" altLang="zh-CN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线连接符 14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8"/>
          <p:cNvSpPr txBox="1"/>
          <p:nvPr/>
        </p:nvSpPr>
        <p:spPr>
          <a:xfrm>
            <a:off x="552450" y="-25400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素养目标</a:t>
            </a:r>
          </a:p>
        </p:txBody>
      </p:sp>
      <p:sp>
        <p:nvSpPr>
          <p:cNvPr id="1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3919" y="738593"/>
            <a:ext cx="8112404" cy="3579688"/>
            <a:chOff x="790" y="1755"/>
            <a:chExt cx="12774" cy="5636"/>
          </a:xfrm>
        </p:grpSpPr>
        <p:grpSp>
          <p:nvGrpSpPr>
            <p:cNvPr id="16" name="组合 7"/>
            <p:cNvGrpSpPr/>
            <p:nvPr/>
          </p:nvGrpSpPr>
          <p:grpSpPr>
            <a:xfrm>
              <a:off x="790" y="1755"/>
              <a:ext cx="12757" cy="5636"/>
              <a:chOff x="524242" y="975987"/>
              <a:chExt cx="8258005" cy="3187516"/>
            </a:xfrm>
          </p:grpSpPr>
          <p:sp>
            <p:nvSpPr>
              <p:cNvPr id="19" name="直接箭头连接符 18"/>
              <p:cNvSpPr/>
              <p:nvPr/>
            </p:nvSpPr>
            <p:spPr>
              <a:xfrm flipV="1">
                <a:off x="524242" y="4162524"/>
                <a:ext cx="7706752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F497D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cxnSp>
            <p:nvCxnSpPr>
              <p:cNvPr id="20" name="直接连接符 19"/>
              <p:cNvCxnSpPr/>
              <p:nvPr/>
            </p:nvCxnSpPr>
            <p:spPr bwMode="auto">
              <a:xfrm flipH="1" flipV="1">
                <a:off x="8205709" y="3103039"/>
                <a:ext cx="1" cy="1060464"/>
              </a:xfrm>
              <a:prstGeom prst="line">
                <a:avLst/>
              </a:prstGeom>
              <a:noFill/>
              <a:ln w="57150" cap="flat" cmpd="sng" algn="ctr">
                <a:solidFill>
                  <a:srgbClr val="1F497D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V="1">
                <a:off x="8782247" y="975987"/>
                <a:ext cx="0" cy="2141297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F497D"/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 bwMode="auto">
            <a:xfrm flipV="1">
              <a:off x="12628" y="5513"/>
              <a:ext cx="936" cy="7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3915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501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669834" y="1099611"/>
            <a:ext cx="575223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1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图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,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ABC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=45°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直线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上的直径，点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且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AB=AC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. 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57346" name="Oval 4"/>
          <p:cNvSpPr>
            <a:spLocks noChangeArrowheads="1"/>
          </p:cNvSpPr>
          <p:nvPr/>
        </p:nvSpPr>
        <p:spPr bwMode="auto">
          <a:xfrm>
            <a:off x="6930796" y="1218395"/>
            <a:ext cx="1244600" cy="11906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47" name="椭圆 5"/>
          <p:cNvSpPr>
            <a:spLocks noChangeArrowheads="1"/>
          </p:cNvSpPr>
          <p:nvPr/>
        </p:nvSpPr>
        <p:spPr bwMode="auto">
          <a:xfrm rot="12120000" flipV="1">
            <a:off x="7524521" y="1813708"/>
            <a:ext cx="66675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78669" y="2583115"/>
            <a:ext cx="7228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分析：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直线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AC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经过半径的一端，因此只要证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OA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垂直于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即可</a:t>
            </a:r>
            <a:r>
              <a:rPr lang="en-US" altLang="zh-CN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.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877735" y="3028950"/>
            <a:ext cx="60293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    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AB=AC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∠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ABC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＝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45°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，</a:t>
            </a:r>
            <a:endParaRPr lang="zh-CN" altLang="en-US" sz="20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141538" y="3386138"/>
            <a:ext cx="317586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∴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∠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ACB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＝∠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ABC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＝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45°.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Arial" pitchFamily="34" charset="0"/>
              </a:rPr>
              <a:t> </a:t>
            </a:r>
            <a:endParaRPr lang="zh-CN" altLang="en-US" sz="20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41538" y="3883025"/>
            <a:ext cx="4700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∴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BAC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=180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°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-∠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/>
                <a:ea typeface="仿宋" pitchFamily="49" charset="-122"/>
                <a:sym typeface="Arial" pitchFamily="34" charset="0"/>
              </a:rPr>
              <a:t>ABC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/>
                <a:ea typeface="仿宋" pitchFamily="49" charset="-122"/>
                <a:sym typeface="Arial" pitchFamily="34" charset="0"/>
              </a:rPr>
              <a:t>-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∠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/>
                <a:ea typeface="仿宋" pitchFamily="49" charset="-122"/>
                <a:sym typeface="Arial" pitchFamily="34" charset="0"/>
              </a:rPr>
              <a:t>ACB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/>
                <a:ea typeface="仿宋" pitchFamily="49" charset="-122"/>
                <a:sym typeface="Arial" pitchFamily="34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90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°.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  </a:t>
            </a:r>
            <a:endParaRPr lang="zh-CN" altLang="en-US" sz="2000" b="1" dirty="0">
              <a:solidFill>
                <a:srgbClr val="FF0000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097189" y="4283135"/>
            <a:ext cx="2547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∵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是☉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的直径，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097306" y="4645646"/>
            <a:ext cx="2417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∴ 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是☉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的切线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.</a:t>
            </a:r>
            <a:endParaRPr lang="zh-CN" altLang="en-US" sz="2000" b="1" dirty="0">
              <a:solidFill>
                <a:prstClr val="black"/>
              </a:solidFill>
              <a:latin typeface="Times New Roman"/>
              <a:ea typeface="仿宋" pitchFamily="49" charset="-122"/>
              <a:sym typeface="宋体" pitchFamily="2" charset="-122"/>
            </a:endParaRPr>
          </a:p>
        </p:txBody>
      </p:sp>
      <p:grpSp>
        <p:nvGrpSpPr>
          <p:cNvPr id="57354" name="组合 3"/>
          <p:cNvGrpSpPr>
            <a:grpSpLocks/>
          </p:cNvGrpSpPr>
          <p:nvPr/>
        </p:nvGrpSpPr>
        <p:grpSpPr bwMode="auto">
          <a:xfrm>
            <a:off x="6330393" y="918358"/>
            <a:ext cx="2350003" cy="1817687"/>
            <a:chOff x="9279" y="804"/>
            <a:chExt cx="4935" cy="3815"/>
          </a:xfrm>
        </p:grpSpPr>
        <p:cxnSp>
          <p:nvCxnSpPr>
            <p:cNvPr id="57355" name="直接连接符 3"/>
            <p:cNvCxnSpPr>
              <a:cxnSpLocks noChangeShapeType="1"/>
            </p:cNvCxnSpPr>
            <p:nvPr/>
          </p:nvCxnSpPr>
          <p:spPr bwMode="auto">
            <a:xfrm>
              <a:off x="11833" y="1431"/>
              <a:ext cx="55" cy="2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6" name="直接连接符 4"/>
            <p:cNvCxnSpPr>
              <a:cxnSpLocks noChangeShapeType="1"/>
            </p:cNvCxnSpPr>
            <p:nvPr/>
          </p:nvCxnSpPr>
          <p:spPr bwMode="auto">
            <a:xfrm flipH="1">
              <a:off x="9279" y="3933"/>
              <a:ext cx="49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7" name="直接连接符 6"/>
            <p:cNvCxnSpPr>
              <a:cxnSpLocks noChangeShapeType="1"/>
            </p:cNvCxnSpPr>
            <p:nvPr/>
          </p:nvCxnSpPr>
          <p:spPr bwMode="auto">
            <a:xfrm>
              <a:off x="11869" y="1438"/>
              <a:ext cx="2287" cy="24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58" name="Text Box 6"/>
            <p:cNvSpPr txBox="1">
              <a:spLocks noChangeArrowheads="1"/>
            </p:cNvSpPr>
            <p:nvPr/>
          </p:nvSpPr>
          <p:spPr bwMode="auto">
            <a:xfrm>
              <a:off x="10830" y="3846"/>
              <a:ext cx="61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7359" name="Text Box 9"/>
            <p:cNvSpPr txBox="1">
              <a:spLocks noChangeArrowheads="1"/>
            </p:cNvSpPr>
            <p:nvPr/>
          </p:nvSpPr>
          <p:spPr bwMode="auto">
            <a:xfrm>
              <a:off x="10490" y="2259"/>
              <a:ext cx="73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57360" name="Text Box 6"/>
            <p:cNvSpPr txBox="1">
              <a:spLocks noChangeArrowheads="1"/>
            </p:cNvSpPr>
            <p:nvPr/>
          </p:nvSpPr>
          <p:spPr bwMode="auto">
            <a:xfrm>
              <a:off x="13284" y="3793"/>
              <a:ext cx="61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7361" name="Text Box 6"/>
            <p:cNvSpPr txBox="1">
              <a:spLocks noChangeArrowheads="1"/>
            </p:cNvSpPr>
            <p:nvPr/>
          </p:nvSpPr>
          <p:spPr bwMode="auto">
            <a:xfrm>
              <a:off x="10721" y="804"/>
              <a:ext cx="61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57365" name="文本框 2"/>
          <p:cNvSpPr txBox="1">
            <a:spLocks noChangeArrowheads="1"/>
          </p:cNvSpPr>
          <p:nvPr/>
        </p:nvSpPr>
        <p:spPr bwMode="auto">
          <a:xfrm>
            <a:off x="2732369" y="547540"/>
            <a:ext cx="5741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通过证明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角是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90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°判断圆的切线</a:t>
            </a:r>
          </a:p>
        </p:txBody>
      </p:sp>
      <p:sp>
        <p:nvSpPr>
          <p:cNvPr id="2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组合 6"/>
          <p:cNvGrpSpPr/>
          <p:nvPr/>
        </p:nvGrpSpPr>
        <p:grpSpPr>
          <a:xfrm>
            <a:off x="598488" y="576263"/>
            <a:ext cx="1889125" cy="460375"/>
            <a:chOff x="397404" y="556710"/>
            <a:chExt cx="1888409" cy="461119"/>
          </a:xfrm>
        </p:grpSpPr>
        <p:grpSp>
          <p:nvGrpSpPr>
            <p:cNvPr id="27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29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文本框 18"/>
          <p:cNvSpPr txBox="1"/>
          <p:nvPr/>
        </p:nvSpPr>
        <p:spPr>
          <a:xfrm>
            <a:off x="552450" y="-34925"/>
            <a:ext cx="1457325" cy="474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charset="0"/>
                <a:ea typeface="宋体" panose="02010600030101010101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7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9" grpId="0"/>
      <p:bldP spid="7177" grpId="0"/>
      <p:bldP spid="11" grpId="0"/>
      <p:bldP spid="12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708265" y="574675"/>
            <a:ext cx="723852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 所示，线段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经过圆心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，交⊙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BAD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30°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，边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BD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交圆于点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BD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的切线吗？为什么？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298950" y="3749675"/>
            <a:ext cx="57708" cy="2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ts val="25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" b="1">
                <a:solidFill>
                  <a:srgbClr val="000000"/>
                </a:solidFill>
                <a:latin typeface="Times New Roman" pitchFamily="18" charset="0"/>
              </a:rPr>
              <a:t>图 </a:t>
            </a:r>
            <a:r>
              <a:rPr lang="en-US" altLang="zh-CN" sz="100" b="1">
                <a:solidFill>
                  <a:srgbClr val="000000"/>
                </a:solidFill>
                <a:latin typeface="Times New Roman" pitchFamily="18" charset="0"/>
              </a:rPr>
              <a:t>24-2-11</a:t>
            </a:r>
          </a:p>
        </p:txBody>
      </p:sp>
      <p:sp>
        <p:nvSpPr>
          <p:cNvPr id="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03727" y="2524460"/>
            <a:ext cx="327974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ts val="2588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ea typeface="黑体" pitchFamily="49" charset="-122"/>
              </a:rPr>
              <a:t>解：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BD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O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的切线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．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04888" y="2985214"/>
            <a:ext cx="5609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连接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OD,  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∵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OD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OA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30°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                   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∴∠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DOB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60°.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51787" y="3729867"/>
            <a:ext cx="41469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仿宋_GB2312" charset="-122"/>
              </a:rPr>
              <a:t>∵∠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30°</a:t>
            </a:r>
            <a:r>
              <a:rPr lang="zh-CN" altLang="en-US" sz="2400" b="1" dirty="0" smtClean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，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∴∠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ODB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90°.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prstClr val="black"/>
                </a:solidFill>
                <a:ea typeface="仿宋_GB2312" charset="-122"/>
              </a:rPr>
              <a:t>∴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BD 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prstClr val="black"/>
                </a:solidFill>
                <a:ea typeface="仿宋_GB2312" charset="-122"/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 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的切线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30247"/>
            <a:ext cx="2112264" cy="1519428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94866" y="490219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380312" y="2643758"/>
            <a:ext cx="288032" cy="50405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5603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98488" y="1035582"/>
            <a:ext cx="8630572" cy="12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已知：直线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经过⊙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上的点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，并且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OA=OB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CA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CB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求证：直线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的切线</a:t>
            </a:r>
            <a:r>
              <a:rPr lang="en-US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029723" y="2465388"/>
            <a:ext cx="165100" cy="277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O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701236" y="3211513"/>
            <a:ext cx="1524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B</a:t>
            </a:r>
          </a:p>
        </p:txBody>
      </p:sp>
      <p:sp>
        <p:nvSpPr>
          <p:cNvPr id="60420" name="AutoShape 6"/>
          <p:cNvSpPr>
            <a:spLocks noChangeArrowheads="1"/>
          </p:cNvSpPr>
          <p:nvPr/>
        </p:nvSpPr>
        <p:spPr bwMode="auto">
          <a:xfrm>
            <a:off x="7543948" y="2141538"/>
            <a:ext cx="1135063" cy="113506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0585 w 21600"/>
              <a:gd name="T11" fmla="*/ 10800 h 21600"/>
              <a:gd name="T12" fmla="*/ 10800 w 21600"/>
              <a:gd name="T13" fmla="*/ 11015 h 21600"/>
              <a:gd name="T14" fmla="*/ 11015 w 21600"/>
              <a:gd name="T15" fmla="*/ 10800 h 21600"/>
              <a:gd name="T16" fmla="*/ 10800 w 21600"/>
              <a:gd name="T17" fmla="*/ 10585 h 21600"/>
              <a:gd name="T18" fmla="*/ 10585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85" y="10800"/>
                </a:moveTo>
                <a:cubicBezTo>
                  <a:pt x="10585" y="10919"/>
                  <a:pt x="10681" y="11015"/>
                  <a:pt x="10800" y="11015"/>
                </a:cubicBezTo>
                <a:cubicBezTo>
                  <a:pt x="10919" y="11015"/>
                  <a:pt x="11015" y="10919"/>
                  <a:pt x="11015" y="10800"/>
                </a:cubicBezTo>
                <a:cubicBezTo>
                  <a:pt x="11015" y="10681"/>
                  <a:pt x="10919" y="10585"/>
                  <a:pt x="10800" y="10585"/>
                </a:cubicBezTo>
                <a:cubicBezTo>
                  <a:pt x="10681" y="10585"/>
                  <a:pt x="10585" y="10681"/>
                  <a:pt x="10585" y="1080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18536" y="3217863"/>
            <a:ext cx="152400" cy="277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8110686" y="2717800"/>
            <a:ext cx="0" cy="56197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0423" name="Line 12"/>
          <p:cNvSpPr>
            <a:spLocks noChangeShapeType="1"/>
          </p:cNvSpPr>
          <p:nvPr/>
        </p:nvSpPr>
        <p:spPr bwMode="auto">
          <a:xfrm>
            <a:off x="7542361" y="3278188"/>
            <a:ext cx="1139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0424" name="Line 13"/>
          <p:cNvSpPr>
            <a:spLocks noChangeShapeType="1"/>
          </p:cNvSpPr>
          <p:nvPr/>
        </p:nvSpPr>
        <p:spPr bwMode="auto">
          <a:xfrm flipH="1" flipV="1">
            <a:off x="8110686" y="2714625"/>
            <a:ext cx="57785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0425" name="Line 14"/>
          <p:cNvSpPr>
            <a:spLocks noChangeShapeType="1"/>
          </p:cNvSpPr>
          <p:nvPr/>
        </p:nvSpPr>
        <p:spPr bwMode="auto">
          <a:xfrm flipV="1">
            <a:off x="7536011" y="2714625"/>
            <a:ext cx="579437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048773" y="3286125"/>
            <a:ext cx="1524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669834" y="2182296"/>
            <a:ext cx="686617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</a:t>
            </a:r>
            <a:r>
              <a:rPr lang="zh-CN" altLang="en-US" sz="2400" b="1" dirty="0">
                <a:solidFill>
                  <a:srgbClr val="0000FF"/>
                </a:solidFill>
                <a:ea typeface="仿宋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连接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OC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如图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)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  ∵ 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OA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＝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OB,CA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＝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CB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,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  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∴ 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OC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是等腰三角形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OAB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底边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上的中线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　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  </a:t>
            </a:r>
            <a:r>
              <a:rPr lang="zh-CN" altLang="zh-CN" sz="2400" b="1" dirty="0">
                <a:solidFill>
                  <a:srgbClr val="FF0000"/>
                </a:solidFill>
                <a:ea typeface="仿宋" pitchFamily="49" charset="-122"/>
              </a:rPr>
              <a:t>∴ 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AB</a:t>
            </a:r>
            <a:r>
              <a:rPr lang="zh-CN" altLang="zh-CN" sz="2400" b="1" dirty="0">
                <a:solidFill>
                  <a:srgbClr val="FF0000"/>
                </a:solidFill>
                <a:ea typeface="仿宋" pitchFamily="49" charset="-122"/>
              </a:rPr>
              <a:t>⊥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OC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    </a:t>
            </a:r>
            <a:r>
              <a:rPr lang="zh-CN" altLang="zh-CN" sz="2400" b="1" dirty="0">
                <a:solidFill>
                  <a:srgbClr val="FF0000"/>
                </a:solidFill>
                <a:ea typeface="仿宋" pitchFamily="49" charset="-122"/>
              </a:rPr>
              <a:t>∵ 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OC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ea typeface="仿宋" pitchFamily="49" charset="-122"/>
              </a:rPr>
              <a:t>⊙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的半径</a:t>
            </a:r>
            <a:r>
              <a:rPr lang="en-US" altLang="zh-CN" sz="2400" b="1" dirty="0">
                <a:solidFill>
                  <a:srgbClr val="FF0000"/>
                </a:solidFill>
                <a:ea typeface="仿宋" pitchFamily="49" charset="-122"/>
              </a:rPr>
              <a:t>,</a:t>
            </a:r>
            <a:endParaRPr lang="zh-CN" altLang="zh-CN" sz="2400" b="1" dirty="0">
              <a:solidFill>
                <a:srgbClr val="FF0000"/>
              </a:solidFill>
              <a:ea typeface="仿宋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 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∴ 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是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⊙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</p:txBody>
      </p:sp>
      <p:sp>
        <p:nvSpPr>
          <p:cNvPr id="60432" name="文本框 1"/>
          <p:cNvSpPr txBox="1">
            <a:spLocks noChangeArrowheads="1"/>
          </p:cNvSpPr>
          <p:nvPr/>
        </p:nvSpPr>
        <p:spPr bwMode="auto">
          <a:xfrm>
            <a:off x="2580481" y="541980"/>
            <a:ext cx="5171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通过证明垂直判断圆的切线</a:t>
            </a:r>
          </a:p>
        </p:txBody>
      </p:sp>
      <p:sp>
        <p:nvSpPr>
          <p:cNvPr id="20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1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组合 6"/>
          <p:cNvGrpSpPr/>
          <p:nvPr/>
        </p:nvGrpSpPr>
        <p:grpSpPr>
          <a:xfrm>
            <a:off x="598488" y="576263"/>
            <a:ext cx="1889125" cy="460375"/>
            <a:chOff x="397404" y="556710"/>
            <a:chExt cx="1888409" cy="461119"/>
          </a:xfrm>
        </p:grpSpPr>
        <p:grpSp>
          <p:nvGrpSpPr>
            <p:cNvPr id="23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25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18"/>
          <p:cNvSpPr txBox="1"/>
          <p:nvPr/>
        </p:nvSpPr>
        <p:spPr>
          <a:xfrm>
            <a:off x="552450" y="-34925"/>
            <a:ext cx="1457325" cy="474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charset="0"/>
                <a:ea typeface="宋体" panose="02010600030101010101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444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60420" grpId="0" animBg="1"/>
      <p:bldP spid="35" grpId="0"/>
      <p:bldP spid="39" grpId="0" animBg="1"/>
      <p:bldP spid="60423" grpId="0" animBg="1"/>
      <p:bldP spid="60424" grpId="0" animBg="1"/>
      <p:bldP spid="60425" grpId="0" animBg="1"/>
      <p:bldP spid="43" grpId="0"/>
      <p:bldP spid="5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5"/>
          <p:cNvSpPr txBox="1">
            <a:spLocks noChangeArrowheads="1"/>
          </p:cNvSpPr>
          <p:nvPr/>
        </p:nvSpPr>
        <p:spPr bwMode="auto">
          <a:xfrm>
            <a:off x="596023" y="593660"/>
            <a:ext cx="8374229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,△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 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的中点，⊙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相切于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的切线．</a:t>
            </a:r>
          </a:p>
        </p:txBody>
      </p:sp>
      <p:sp>
        <p:nvSpPr>
          <p:cNvPr id="61442" name="AutoShape 75"/>
          <p:cNvSpPr>
            <a:spLocks noChangeArrowheads="1"/>
          </p:cNvSpPr>
          <p:nvPr/>
        </p:nvSpPr>
        <p:spPr bwMode="auto">
          <a:xfrm>
            <a:off x="5724933" y="2118518"/>
            <a:ext cx="2859087" cy="105886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3" name="Oval 76"/>
          <p:cNvSpPr>
            <a:spLocks noChangeArrowheads="1"/>
          </p:cNvSpPr>
          <p:nvPr/>
        </p:nvSpPr>
        <p:spPr bwMode="auto">
          <a:xfrm>
            <a:off x="6328183" y="2336006"/>
            <a:ext cx="1655762" cy="1689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4" name="Rectangle 82"/>
          <p:cNvSpPr>
            <a:spLocks noChangeArrowheads="1"/>
          </p:cNvSpPr>
          <p:nvPr/>
        </p:nvSpPr>
        <p:spPr bwMode="auto">
          <a:xfrm>
            <a:off x="5640795" y="3156743"/>
            <a:ext cx="292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prstClr val="black"/>
                </a:solidFill>
                <a:ea typeface="楷体_GB2312" pitchFamily="49" charset="-122"/>
              </a:rPr>
              <a:t>B</a:t>
            </a:r>
          </a:p>
        </p:txBody>
      </p:sp>
      <p:sp>
        <p:nvSpPr>
          <p:cNvPr id="61445" name="Rectangle 83"/>
          <p:cNvSpPr>
            <a:spLocks noChangeArrowheads="1"/>
          </p:cNvSpPr>
          <p:nvPr/>
        </p:nvSpPr>
        <p:spPr bwMode="auto">
          <a:xfrm>
            <a:off x="6963183" y="3142456"/>
            <a:ext cx="3762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prstClr val="black"/>
                </a:solidFill>
                <a:ea typeface="楷体_GB2312" pitchFamily="49" charset="-122"/>
              </a:rPr>
              <a:t>O</a:t>
            </a:r>
          </a:p>
        </p:txBody>
      </p:sp>
      <p:sp>
        <p:nvSpPr>
          <p:cNvPr id="61446" name="Rectangle 84"/>
          <p:cNvSpPr>
            <a:spLocks noChangeArrowheads="1"/>
          </p:cNvSpPr>
          <p:nvPr/>
        </p:nvSpPr>
        <p:spPr bwMode="auto">
          <a:xfrm>
            <a:off x="8530045" y="3156743"/>
            <a:ext cx="3603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prstClr val="black"/>
                </a:solidFill>
                <a:ea typeface="楷体_GB2312" pitchFamily="49" charset="-122"/>
              </a:rPr>
              <a:t>C</a:t>
            </a:r>
          </a:p>
        </p:txBody>
      </p:sp>
      <p:sp>
        <p:nvSpPr>
          <p:cNvPr id="61447" name="Rectangle 85"/>
          <p:cNvSpPr>
            <a:spLocks noChangeArrowheads="1"/>
          </p:cNvSpPr>
          <p:nvPr/>
        </p:nvSpPr>
        <p:spPr bwMode="auto">
          <a:xfrm>
            <a:off x="6369458" y="2164556"/>
            <a:ext cx="3603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prstClr val="black"/>
                </a:solidFill>
                <a:ea typeface="楷体_GB2312" pitchFamily="49" charset="-122"/>
              </a:rPr>
              <a:t>E</a:t>
            </a:r>
          </a:p>
        </p:txBody>
      </p:sp>
      <p:sp>
        <p:nvSpPr>
          <p:cNvPr id="61448" name="Text Box 86"/>
          <p:cNvSpPr txBox="1">
            <a:spLocks noChangeArrowheads="1"/>
          </p:cNvSpPr>
          <p:nvPr/>
        </p:nvSpPr>
        <p:spPr bwMode="auto">
          <a:xfrm>
            <a:off x="7009220" y="1751806"/>
            <a:ext cx="3603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A</a:t>
            </a:r>
          </a:p>
        </p:txBody>
      </p:sp>
      <p:sp>
        <p:nvSpPr>
          <p:cNvPr id="61449" name="Oval 87"/>
          <p:cNvSpPr>
            <a:spLocks noChangeArrowheads="1"/>
          </p:cNvSpPr>
          <p:nvPr/>
        </p:nvSpPr>
        <p:spPr bwMode="auto">
          <a:xfrm>
            <a:off x="7134633" y="3153568"/>
            <a:ext cx="53975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31" name="TextBox 26"/>
          <p:cNvSpPr txBox="1"/>
          <p:nvPr/>
        </p:nvSpPr>
        <p:spPr>
          <a:xfrm>
            <a:off x="517526" y="1817856"/>
            <a:ext cx="5190821" cy="286232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srgbClr val="0000FF"/>
                </a:solidFill>
                <a:ea typeface="黑体" pitchFamily="49" charset="-122"/>
              </a:rPr>
              <a:t>分析：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根据切线的判定定理，要证明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AC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是⊙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O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的切线，只要证明由点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O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向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AC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所作的垂线段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OF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是⊙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O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的半径就可以了，而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OE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是⊙</a:t>
            </a:r>
            <a:r>
              <a:rPr lang="en-US" altLang="zh-CN" sz="2400" b="1" i="1" noProof="1">
                <a:solidFill>
                  <a:prstClr val="black"/>
                </a:solidFill>
                <a:ea typeface="宋体" panose="02010600030101010101" pitchFamily="2" charset="-122"/>
              </a:rPr>
              <a:t>O</a:t>
            </a:r>
            <a:r>
              <a:rPr lang="zh-CN" altLang="en-US" sz="2400" b="1" noProof="1">
                <a:solidFill>
                  <a:prstClr val="black"/>
                </a:solidFill>
                <a:ea typeface="宋体" panose="02010600030101010101" pitchFamily="2" charset="-122"/>
              </a:rPr>
              <a:t>的半径，因此</a:t>
            </a:r>
            <a:r>
              <a:rPr lang="zh-CN" altLang="en-US" sz="2400" b="1" noProof="1">
                <a:solidFill>
                  <a:srgbClr val="FF0000"/>
                </a:solidFill>
                <a:ea typeface="宋体" panose="02010600030101010101" pitchFamily="2" charset="-122"/>
              </a:rPr>
              <a:t>只需要证明</a:t>
            </a:r>
            <a:r>
              <a:rPr lang="en-US" altLang="zh-CN" sz="2400" b="1" i="1" noProof="1">
                <a:solidFill>
                  <a:srgbClr val="FF0000"/>
                </a:solidFill>
                <a:ea typeface="宋体" panose="02010600030101010101" pitchFamily="2" charset="-122"/>
              </a:rPr>
              <a:t>OF</a:t>
            </a:r>
            <a:r>
              <a:rPr lang="en-US" altLang="zh-CN" sz="2400" b="1" noProof="1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r>
              <a:rPr lang="en-US" altLang="zh-CN" sz="2400" b="1" i="1" noProof="1">
                <a:solidFill>
                  <a:srgbClr val="FF0000"/>
                </a:solidFill>
                <a:ea typeface="宋体" panose="02010600030101010101" pitchFamily="2" charset="-122"/>
              </a:rPr>
              <a:t>OE</a:t>
            </a:r>
            <a:r>
              <a:rPr lang="en-US" altLang="zh-CN" sz="2400" b="1" noProof="1">
                <a:solidFill>
                  <a:srgbClr val="FF0000"/>
                </a:solidFill>
                <a:ea typeface="宋体" panose="02010600030101010101" pitchFamily="2" charset="-122"/>
              </a:rPr>
              <a:t>.</a:t>
            </a:r>
            <a:endParaRPr lang="zh-CN" altLang="en-US" sz="2400" b="1" noProof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451" name="Oval 30"/>
          <p:cNvSpPr>
            <a:spLocks noChangeArrowheads="1"/>
          </p:cNvSpPr>
          <p:nvPr/>
        </p:nvSpPr>
        <p:spPr bwMode="auto">
          <a:xfrm>
            <a:off x="6588533" y="2488406"/>
            <a:ext cx="69850" cy="69850"/>
          </a:xfrm>
          <a:prstGeom prst="ellipse">
            <a:avLst/>
          </a:prstGeom>
          <a:solidFill>
            <a:schemeClr val="tx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3334" name="直接连接符 32"/>
          <p:cNvCxnSpPr>
            <a:cxnSpLocks noChangeShapeType="1"/>
          </p:cNvCxnSpPr>
          <p:nvPr/>
        </p:nvCxnSpPr>
        <p:spPr bwMode="auto">
          <a:xfrm>
            <a:off x="6647270" y="2547143"/>
            <a:ext cx="503238" cy="64452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7150508" y="2164556"/>
            <a:ext cx="838200" cy="1047750"/>
            <a:chOff x="6753225" y="2708275"/>
            <a:chExt cx="1119082" cy="1395413"/>
          </a:xfrm>
        </p:grpSpPr>
        <p:grpSp>
          <p:nvGrpSpPr>
            <p:cNvPr id="61454" name="组合 26"/>
            <p:cNvGrpSpPr>
              <a:grpSpLocks/>
            </p:cNvGrpSpPr>
            <p:nvPr/>
          </p:nvGrpSpPr>
          <p:grpSpPr bwMode="auto">
            <a:xfrm>
              <a:off x="6753225" y="3087688"/>
              <a:ext cx="698500" cy="1016000"/>
              <a:chOff x="6753225" y="3087688"/>
              <a:chExt cx="698500" cy="1016000"/>
            </a:xfrm>
          </p:grpSpPr>
          <p:sp>
            <p:nvSpPr>
              <p:cNvPr id="61455" name="动作按钮: 自定义 41"/>
              <p:cNvSpPr>
                <a:spLocks noChangeArrowheads="1"/>
              </p:cNvSpPr>
              <p:nvPr/>
            </p:nvSpPr>
            <p:spPr bwMode="auto">
              <a:xfrm rot="-3194566">
                <a:off x="7285810" y="3056709"/>
                <a:ext cx="120650" cy="182563"/>
              </a:xfrm>
              <a:prstGeom prst="actionButtonBlank">
                <a:avLst/>
              </a:prstGeom>
              <a:solidFill>
                <a:schemeClr val="accent1"/>
              </a:solidFill>
              <a:ln w="25400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456" name="Line 78"/>
              <p:cNvSpPr>
                <a:spLocks noChangeShapeType="1"/>
              </p:cNvSpPr>
              <p:nvPr/>
            </p:nvSpPr>
            <p:spPr bwMode="auto">
              <a:xfrm flipH="1">
                <a:off x="6753225" y="3141663"/>
                <a:ext cx="698500" cy="9620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1457" name="Text Box 80"/>
            <p:cNvSpPr txBox="1">
              <a:spLocks noChangeArrowheads="1"/>
            </p:cNvSpPr>
            <p:nvPr/>
          </p:nvSpPr>
          <p:spPr bwMode="auto">
            <a:xfrm>
              <a:off x="7391400" y="2708275"/>
              <a:ext cx="480907" cy="55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prstClr val="black"/>
                  </a:solidFill>
                  <a:latin typeface="Times New Roman" pitchFamily="18" charset="0"/>
                  <a:ea typeface="楷体_GB2312" pitchFamily="49" charset="-122"/>
                </a:rPr>
                <a:t>F</a:t>
              </a:r>
            </a:p>
          </p:txBody>
        </p:sp>
      </p:grpSp>
      <p:sp>
        <p:nvSpPr>
          <p:cNvPr id="43" name="Line 76"/>
          <p:cNvSpPr>
            <a:spLocks noChangeShapeType="1"/>
          </p:cNvSpPr>
          <p:nvPr/>
        </p:nvSpPr>
        <p:spPr bwMode="auto">
          <a:xfrm>
            <a:off x="7174320" y="2112168"/>
            <a:ext cx="0" cy="11033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2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7328" y="552181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825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bldLvl="0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586939" y="515404"/>
            <a:ext cx="534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OE 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OA, 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过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 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作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AC.</a:t>
            </a: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1527968" y="887413"/>
            <a:ext cx="3804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相切于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E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OE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AB.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1485105" y="1643541"/>
            <a:ext cx="7212328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又∵△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ABC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中，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＝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的中点．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444375" y="2531068"/>
            <a:ext cx="2852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平分∠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BAC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</p:txBody>
      </p:sp>
      <p:sp>
        <p:nvSpPr>
          <p:cNvPr id="62469" name="Line 76"/>
          <p:cNvSpPr>
            <a:spLocks noChangeShapeType="1"/>
          </p:cNvSpPr>
          <p:nvPr/>
        </p:nvSpPr>
        <p:spPr bwMode="auto">
          <a:xfrm>
            <a:off x="7582669" y="500006"/>
            <a:ext cx="0" cy="107200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70" name="Line 77"/>
          <p:cNvSpPr>
            <a:spLocks noChangeShapeType="1"/>
          </p:cNvSpPr>
          <p:nvPr/>
        </p:nvSpPr>
        <p:spPr bwMode="auto">
          <a:xfrm>
            <a:off x="7092132" y="902306"/>
            <a:ext cx="481012" cy="71415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62471" name="Group 88"/>
          <p:cNvGrpSpPr>
            <a:grpSpLocks/>
          </p:cNvGrpSpPr>
          <p:nvPr/>
        </p:nvGrpSpPr>
        <p:grpSpPr bwMode="auto">
          <a:xfrm>
            <a:off x="7573144" y="860660"/>
            <a:ext cx="563563" cy="755804"/>
            <a:chOff x="4237" y="2306"/>
            <a:chExt cx="473" cy="652"/>
          </a:xfrm>
        </p:grpSpPr>
        <p:sp>
          <p:nvSpPr>
            <p:cNvPr id="62472" name="Line 78"/>
            <p:cNvSpPr>
              <a:spLocks noChangeShapeType="1"/>
            </p:cNvSpPr>
            <p:nvPr/>
          </p:nvSpPr>
          <p:spPr bwMode="auto">
            <a:xfrm flipH="1">
              <a:off x="4237" y="2328"/>
              <a:ext cx="473" cy="6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2473" name="Rectangle 79"/>
            <p:cNvSpPr>
              <a:spLocks noChangeArrowheads="1"/>
            </p:cNvSpPr>
            <p:nvPr/>
          </p:nvSpPr>
          <p:spPr bwMode="auto">
            <a:xfrm rot="2773529">
              <a:off x="4592" y="2286"/>
              <a:ext cx="82" cy="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62474" name="AutoShape 74"/>
          <p:cNvSpPr>
            <a:spLocks noChangeArrowheads="1"/>
          </p:cNvSpPr>
          <p:nvPr/>
        </p:nvSpPr>
        <p:spPr bwMode="auto">
          <a:xfrm>
            <a:off x="6168207" y="476047"/>
            <a:ext cx="2859087" cy="112136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75" name="Oval 75"/>
          <p:cNvSpPr>
            <a:spLocks noChangeArrowheads="1"/>
          </p:cNvSpPr>
          <p:nvPr/>
        </p:nvSpPr>
        <p:spPr bwMode="auto">
          <a:xfrm>
            <a:off x="6771457" y="738832"/>
            <a:ext cx="1655762" cy="163963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76" name="Text Box 80"/>
          <p:cNvSpPr txBox="1">
            <a:spLocks noChangeArrowheads="1"/>
          </p:cNvSpPr>
          <p:nvPr/>
        </p:nvSpPr>
        <p:spPr bwMode="auto">
          <a:xfrm>
            <a:off x="8054157" y="549664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F</a:t>
            </a:r>
          </a:p>
        </p:txBody>
      </p:sp>
      <p:sp>
        <p:nvSpPr>
          <p:cNvPr id="62477" name="Rectangle 81"/>
          <p:cNvSpPr>
            <a:spLocks noChangeArrowheads="1"/>
          </p:cNvSpPr>
          <p:nvPr/>
        </p:nvSpPr>
        <p:spPr bwMode="auto">
          <a:xfrm>
            <a:off x="5675287" y="1495814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ea typeface="仿宋" pitchFamily="49" charset="-122"/>
              </a:rPr>
              <a:t>B</a:t>
            </a:r>
          </a:p>
        </p:txBody>
      </p:sp>
      <p:sp>
        <p:nvSpPr>
          <p:cNvPr id="62478" name="Rectangle 82"/>
          <p:cNvSpPr>
            <a:spLocks noChangeArrowheads="1"/>
          </p:cNvSpPr>
          <p:nvPr/>
        </p:nvSpPr>
        <p:spPr bwMode="auto">
          <a:xfrm>
            <a:off x="7406457" y="1549789"/>
            <a:ext cx="34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ea typeface="楷体_GB2312" pitchFamily="49" charset="-122"/>
              </a:rPr>
              <a:t>O</a:t>
            </a:r>
          </a:p>
        </p:txBody>
      </p:sp>
      <p:sp>
        <p:nvSpPr>
          <p:cNvPr id="62479" name="Rectangle 83"/>
          <p:cNvSpPr>
            <a:spLocks noChangeArrowheads="1"/>
          </p:cNvSpPr>
          <p:nvPr/>
        </p:nvSpPr>
        <p:spPr bwMode="auto">
          <a:xfrm>
            <a:off x="8973319" y="1495814"/>
            <a:ext cx="334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ea typeface="楷体_GB2312" pitchFamily="49" charset="-122"/>
              </a:rPr>
              <a:t>C</a:t>
            </a:r>
          </a:p>
        </p:txBody>
      </p:sp>
      <p:sp>
        <p:nvSpPr>
          <p:cNvPr id="62480" name="Rectangle 84"/>
          <p:cNvSpPr>
            <a:spLocks noChangeArrowheads="1"/>
          </p:cNvSpPr>
          <p:nvPr/>
        </p:nvSpPr>
        <p:spPr bwMode="auto">
          <a:xfrm>
            <a:off x="6592862" y="50362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ea typeface="仿宋" pitchFamily="49" charset="-122"/>
              </a:rPr>
              <a:t>E</a:t>
            </a:r>
          </a:p>
        </p:txBody>
      </p:sp>
      <p:sp>
        <p:nvSpPr>
          <p:cNvPr id="62481" name="Text Box 85"/>
          <p:cNvSpPr txBox="1">
            <a:spLocks noChangeArrowheads="1"/>
          </p:cNvSpPr>
          <p:nvPr/>
        </p:nvSpPr>
        <p:spPr bwMode="auto">
          <a:xfrm>
            <a:off x="7154490" y="1745073"/>
            <a:ext cx="334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A</a:t>
            </a: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451119" y="3395375"/>
            <a:ext cx="1773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OE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＝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OF.</a:t>
            </a:r>
          </a:p>
        </p:txBody>
      </p:sp>
      <p:sp>
        <p:nvSpPr>
          <p:cNvPr id="31" name="Text Box 1032"/>
          <p:cNvSpPr txBox="1">
            <a:spLocks noChangeArrowheads="1"/>
          </p:cNvSpPr>
          <p:nvPr/>
        </p:nvSpPr>
        <p:spPr bwMode="auto">
          <a:xfrm>
            <a:off x="1424441" y="3811191"/>
            <a:ext cx="6712266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OE 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是⊙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 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半径，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OF 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OE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⊥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AC.</a:t>
            </a:r>
          </a:p>
        </p:txBody>
      </p:sp>
      <p:sp>
        <p:nvSpPr>
          <p:cNvPr id="32" name="Text Box 1033"/>
          <p:cNvSpPr txBox="1">
            <a:spLocks noChangeArrowheads="1"/>
          </p:cNvSpPr>
          <p:nvPr/>
        </p:nvSpPr>
        <p:spPr bwMode="auto">
          <a:xfrm>
            <a:off x="1439630" y="4434532"/>
            <a:ext cx="3137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的切线．</a:t>
            </a:r>
          </a:p>
        </p:txBody>
      </p:sp>
      <p:sp>
        <p:nvSpPr>
          <p:cNvPr id="33" name="Text Box 1030"/>
          <p:cNvSpPr txBox="1">
            <a:spLocks noChangeArrowheads="1"/>
          </p:cNvSpPr>
          <p:nvPr/>
        </p:nvSpPr>
        <p:spPr bwMode="auto">
          <a:xfrm>
            <a:off x="1451119" y="2923077"/>
            <a:ext cx="3329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又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OE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OF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AC.</a:t>
            </a:r>
          </a:p>
        </p:txBody>
      </p:sp>
      <p:sp>
        <p:nvSpPr>
          <p:cNvPr id="23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2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5" name="直线连接符 23"/>
          <p:cNvCxnSpPr/>
          <p:nvPr/>
        </p:nvCxnSpPr>
        <p:spPr>
          <a:xfrm>
            <a:off x="1588" y="409419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765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0" grpId="0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829340" y="1071647"/>
            <a:ext cx="3841085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如图，已知直线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经过⊙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上的点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，并且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OB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CA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求证：直线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是⊙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的切线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63490" name="Oval 4"/>
          <p:cNvSpPr>
            <a:spLocks noChangeArrowheads="1"/>
          </p:cNvSpPr>
          <p:nvPr/>
        </p:nvSpPr>
        <p:spPr bwMode="auto">
          <a:xfrm>
            <a:off x="2674938" y="2567072"/>
            <a:ext cx="1143000" cy="10985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1013" name="Line 5"/>
          <p:cNvSpPr/>
          <p:nvPr/>
        </p:nvSpPr>
        <p:spPr>
          <a:xfrm>
            <a:off x="3209925" y="3159209"/>
            <a:ext cx="0" cy="506413"/>
          </a:xfrm>
          <a:prstGeom prst="line">
            <a:avLst/>
          </a:prstGeom>
          <a:ln w="57150" cap="flat" cmpd="sng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63492" name="Line 8"/>
          <p:cNvSpPr>
            <a:spLocks noChangeShapeType="1"/>
          </p:cNvSpPr>
          <p:nvPr/>
        </p:nvSpPr>
        <p:spPr bwMode="auto">
          <a:xfrm>
            <a:off x="2303463" y="3665622"/>
            <a:ext cx="18557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3059113" y="3646572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srgbClr val="B381D9"/>
                </a:solidFill>
                <a:latin typeface="Times New Roman" pitchFamily="18" charset="0"/>
              </a:rPr>
              <a:t>C</a:t>
            </a:r>
            <a:endParaRPr lang="en-US" altLang="zh-CN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3706813" y="3624347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srgbClr val="B381D9"/>
                </a:solidFill>
                <a:latin typeface="Times New Roman" pitchFamily="18" charset="0"/>
              </a:rPr>
              <a:t>B</a:t>
            </a:r>
            <a:endParaRPr lang="en-US" altLang="zh-CN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2482850" y="3619584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srgbClr val="B381D9"/>
                </a:solidFill>
                <a:latin typeface="Times New Roman" pitchFamily="18" charset="0"/>
              </a:rPr>
              <a:t>A</a:t>
            </a:r>
            <a:endParaRPr lang="en-US" altLang="zh-CN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6" name="Line 13"/>
          <p:cNvSpPr>
            <a:spLocks noChangeShapeType="1"/>
          </p:cNvSpPr>
          <p:nvPr/>
        </p:nvSpPr>
        <p:spPr bwMode="auto">
          <a:xfrm flipH="1">
            <a:off x="2633663" y="3159209"/>
            <a:ext cx="576262" cy="5064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497" name="Line 14"/>
          <p:cNvSpPr>
            <a:spLocks noChangeShapeType="1"/>
          </p:cNvSpPr>
          <p:nvPr/>
        </p:nvSpPr>
        <p:spPr bwMode="auto">
          <a:xfrm>
            <a:off x="3209925" y="3159209"/>
            <a:ext cx="660400" cy="5064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498" name="Text Box 15"/>
          <p:cNvSpPr txBox="1">
            <a:spLocks noChangeArrowheads="1"/>
          </p:cNvSpPr>
          <p:nvPr/>
        </p:nvSpPr>
        <p:spPr bwMode="auto">
          <a:xfrm>
            <a:off x="3059113" y="2836947"/>
            <a:ext cx="6413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srgbClr val="B381D9"/>
                </a:solidFill>
                <a:latin typeface="Times New Roman" pitchFamily="18" charset="0"/>
              </a:rPr>
              <a:t>O</a:t>
            </a:r>
            <a:endParaRPr lang="en-US" altLang="zh-CN" sz="2100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9" name="Text Box 16"/>
          <p:cNvSpPr txBox="1">
            <a:spLocks noChangeArrowheads="1"/>
          </p:cNvSpPr>
          <p:nvPr/>
        </p:nvSpPr>
        <p:spPr bwMode="auto">
          <a:xfrm>
            <a:off x="4846638" y="1071647"/>
            <a:ext cx="3521185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 b="1">
                <a:solidFill>
                  <a:prstClr val="black"/>
                </a:solidFill>
                <a:latin typeface="+mn-lt"/>
                <a:ea typeface="楷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/>
              <a:t>如图，</a:t>
            </a:r>
            <a:r>
              <a:rPr lang="en-US" altLang="zh-CN" i="1" dirty="0"/>
              <a:t>OA</a:t>
            </a:r>
            <a:r>
              <a:rPr lang="zh-CN" altLang="en-US" dirty="0"/>
              <a:t>＝</a:t>
            </a:r>
            <a:r>
              <a:rPr lang="en-US" altLang="zh-CN" i="1" dirty="0"/>
              <a:t>OB</a:t>
            </a:r>
            <a:r>
              <a:rPr lang="en-US" altLang="zh-CN" dirty="0"/>
              <a:t>=5</a:t>
            </a:r>
            <a:r>
              <a:rPr lang="zh-CN" altLang="en-US" dirty="0"/>
              <a:t>，</a:t>
            </a:r>
            <a:r>
              <a:rPr lang="en-US" altLang="zh-CN" i="1" dirty="0"/>
              <a:t>AB</a:t>
            </a:r>
            <a:r>
              <a:rPr lang="zh-CN" altLang="en-US" dirty="0"/>
              <a:t>＝</a:t>
            </a:r>
            <a:r>
              <a:rPr lang="en-US" altLang="zh-CN" dirty="0"/>
              <a:t>8, ⊙</a:t>
            </a:r>
            <a:r>
              <a:rPr lang="en-US" altLang="zh-CN" i="1" dirty="0"/>
              <a:t>O</a:t>
            </a:r>
            <a:r>
              <a:rPr lang="zh-CN" altLang="en-US" dirty="0"/>
              <a:t>的直径为</a:t>
            </a:r>
            <a:r>
              <a:rPr lang="en-US" altLang="zh-CN" dirty="0"/>
              <a:t>6.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/>
              <a:t>求证：直线</a:t>
            </a:r>
            <a:r>
              <a:rPr lang="en-US" altLang="zh-CN" i="1" dirty="0"/>
              <a:t>AB</a:t>
            </a:r>
            <a:r>
              <a:rPr lang="zh-CN" altLang="en-US" dirty="0"/>
              <a:t>是⊙</a:t>
            </a:r>
            <a:r>
              <a:rPr lang="en-US" altLang="zh-CN" i="1" dirty="0"/>
              <a:t>O</a:t>
            </a:r>
            <a:r>
              <a:rPr lang="zh-CN" altLang="en-US" dirty="0"/>
              <a:t>的切线</a:t>
            </a:r>
            <a:r>
              <a:rPr lang="en-US" altLang="zh-CN" dirty="0"/>
              <a:t>.</a:t>
            </a:r>
          </a:p>
        </p:txBody>
      </p:sp>
      <p:sp>
        <p:nvSpPr>
          <p:cNvPr id="63500" name="Oval 18"/>
          <p:cNvSpPr>
            <a:spLocks noChangeArrowheads="1"/>
          </p:cNvSpPr>
          <p:nvPr/>
        </p:nvSpPr>
        <p:spPr bwMode="auto">
          <a:xfrm>
            <a:off x="4951413" y="2546434"/>
            <a:ext cx="1162050" cy="1116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501" name="Line 23"/>
          <p:cNvSpPr>
            <a:spLocks noChangeShapeType="1"/>
          </p:cNvSpPr>
          <p:nvPr/>
        </p:nvSpPr>
        <p:spPr bwMode="auto">
          <a:xfrm>
            <a:off x="4492625" y="3662447"/>
            <a:ext cx="19875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5319713" y="3111584"/>
            <a:ext cx="530225" cy="941388"/>
            <a:chOff x="5568950" y="3822700"/>
            <a:chExt cx="706438" cy="1254995"/>
          </a:xfrm>
        </p:grpSpPr>
        <p:grpSp>
          <p:nvGrpSpPr>
            <p:cNvPr id="63503" name="Group 19"/>
            <p:cNvGrpSpPr>
              <a:grpSpLocks/>
            </p:cNvGrpSpPr>
            <p:nvPr/>
          </p:nvGrpSpPr>
          <p:grpSpPr bwMode="auto">
            <a:xfrm>
              <a:off x="5761038" y="3822700"/>
              <a:ext cx="177800" cy="735013"/>
              <a:chOff x="1156" y="2160"/>
              <a:chExt cx="136" cy="545"/>
            </a:xfrm>
          </p:grpSpPr>
          <p:sp>
            <p:nvSpPr>
              <p:cNvPr id="13328" name="Line 20"/>
              <p:cNvSpPr/>
              <p:nvPr/>
            </p:nvSpPr>
            <p:spPr>
              <a:xfrm>
                <a:off x="1156" y="2160"/>
                <a:ext cx="0" cy="545"/>
              </a:xfrm>
              <a:prstGeom prst="line">
                <a:avLst/>
              </a:prstGeom>
              <a:ln w="57150" cap="flat" cmpd="sng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63505" name="Line 21"/>
              <p:cNvSpPr>
                <a:spLocks noChangeShapeType="1"/>
              </p:cNvSpPr>
              <p:nvPr/>
            </p:nvSpPr>
            <p:spPr bwMode="auto">
              <a:xfrm>
                <a:off x="1156" y="2523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3506" name="Line 22"/>
              <p:cNvSpPr>
                <a:spLocks noChangeShapeType="1"/>
              </p:cNvSpPr>
              <p:nvPr/>
            </p:nvSpPr>
            <p:spPr bwMode="auto">
              <a:xfrm>
                <a:off x="1292" y="2523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3507" name="Text Box 24"/>
            <p:cNvSpPr txBox="1">
              <a:spLocks noChangeArrowheads="1"/>
            </p:cNvSpPr>
            <p:nvPr/>
          </p:nvSpPr>
          <p:spPr bwMode="auto">
            <a:xfrm>
              <a:off x="5568950" y="4525963"/>
              <a:ext cx="706438" cy="55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b="1" i="1">
                  <a:solidFill>
                    <a:srgbClr val="B381D9"/>
                  </a:solidFill>
                  <a:latin typeface="Times New Roman" pitchFamily="18" charset="0"/>
                </a:rPr>
                <a:t>C</a:t>
              </a:r>
              <a:endParaRPr lang="en-US" altLang="zh-CN" sz="2100" b="1" i="1">
                <a:solidFill>
                  <a:srgbClr val="B381D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08" name="Text Box 25"/>
          <p:cNvSpPr txBox="1">
            <a:spLocks noChangeArrowheads="1"/>
          </p:cNvSpPr>
          <p:nvPr/>
        </p:nvSpPr>
        <p:spPr bwMode="auto">
          <a:xfrm>
            <a:off x="5994400" y="3616409"/>
            <a:ext cx="5318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srgbClr val="B381D9"/>
                </a:solidFill>
                <a:latin typeface="Times New Roman" pitchFamily="18" charset="0"/>
              </a:rPr>
              <a:t>B</a:t>
            </a:r>
            <a:endParaRPr lang="en-US" altLang="zh-CN" sz="2100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9" name="Text Box 26"/>
          <p:cNvSpPr txBox="1">
            <a:spLocks noChangeArrowheads="1"/>
          </p:cNvSpPr>
          <p:nvPr/>
        </p:nvSpPr>
        <p:spPr bwMode="auto">
          <a:xfrm>
            <a:off x="4668838" y="3616409"/>
            <a:ext cx="5302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srgbClr val="B381D9"/>
                </a:solidFill>
                <a:latin typeface="Times New Roman" pitchFamily="18" charset="0"/>
              </a:rPr>
              <a:t>A</a:t>
            </a:r>
            <a:endParaRPr lang="en-US" altLang="zh-CN" sz="2100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10" name="Line 28"/>
          <p:cNvSpPr>
            <a:spLocks noChangeShapeType="1"/>
          </p:cNvSpPr>
          <p:nvPr/>
        </p:nvSpPr>
        <p:spPr bwMode="auto">
          <a:xfrm flipH="1">
            <a:off x="4846638" y="3111584"/>
            <a:ext cx="617537" cy="550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511" name="Line 29"/>
          <p:cNvSpPr>
            <a:spLocks noChangeShapeType="1"/>
          </p:cNvSpPr>
          <p:nvPr/>
        </p:nvSpPr>
        <p:spPr bwMode="auto">
          <a:xfrm>
            <a:off x="5464175" y="3111584"/>
            <a:ext cx="706438" cy="550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512" name="Text Box 30"/>
          <p:cNvSpPr txBox="1">
            <a:spLocks noChangeArrowheads="1"/>
          </p:cNvSpPr>
          <p:nvPr/>
        </p:nvSpPr>
        <p:spPr bwMode="auto">
          <a:xfrm>
            <a:off x="5303838" y="2760747"/>
            <a:ext cx="6842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>
                <a:solidFill>
                  <a:srgbClr val="B381D9"/>
                </a:solidFill>
                <a:latin typeface="Times New Roman" pitchFamily="18" charset="0"/>
              </a:rPr>
              <a:t>O</a:t>
            </a:r>
            <a:endParaRPr lang="en-US" altLang="zh-CN" sz="2100" b="1" i="1">
              <a:solidFill>
                <a:srgbClr val="B381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3768725" y="4316497"/>
            <a:ext cx="19859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7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对比思考</a:t>
            </a:r>
          </a:p>
        </p:txBody>
      </p:sp>
      <p:sp>
        <p:nvSpPr>
          <p:cNvPr id="30742" name="WordArt 32"/>
          <p:cNvSpPr>
            <a:spLocks noChangeArrowheads="1" noChangeShapeType="1" noTextEdit="1"/>
          </p:cNvSpPr>
          <p:nvPr/>
        </p:nvSpPr>
        <p:spPr bwMode="auto">
          <a:xfrm>
            <a:off x="3182938" y="3967247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68000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宋体"/>
                <a:ea typeface="宋体"/>
              </a:rPr>
              <a:t>？</a:t>
            </a:r>
          </a:p>
        </p:txBody>
      </p:sp>
      <p:sp>
        <p:nvSpPr>
          <p:cNvPr id="171047" name="AutoShape 39"/>
          <p:cNvSpPr>
            <a:spLocks noChangeArrowheads="1"/>
          </p:cNvSpPr>
          <p:nvPr/>
        </p:nvSpPr>
        <p:spPr bwMode="auto">
          <a:xfrm>
            <a:off x="6462712" y="2330534"/>
            <a:ext cx="1681827" cy="647700"/>
          </a:xfrm>
          <a:prstGeom prst="wedgeEllipseCallout">
            <a:avLst>
              <a:gd name="adj1" fmla="val -110386"/>
              <a:gd name="adj2" fmla="val 1454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作垂直</a:t>
            </a:r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223963" y="2396415"/>
            <a:ext cx="1079500" cy="647700"/>
          </a:xfrm>
          <a:prstGeom prst="wedgeEllipseCallout">
            <a:avLst>
              <a:gd name="adj1" fmla="val 124972"/>
              <a:gd name="adj2" fmla="val 119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连接</a:t>
            </a:r>
          </a:p>
        </p:txBody>
      </p:sp>
      <p:sp>
        <p:nvSpPr>
          <p:cNvPr id="63517" name="圆角矩形 31"/>
          <p:cNvSpPr>
            <a:spLocks noChangeArrowheads="1"/>
          </p:cNvSpPr>
          <p:nvPr/>
        </p:nvSpPr>
        <p:spPr bwMode="auto">
          <a:xfrm>
            <a:off x="3900487" y="656202"/>
            <a:ext cx="1539875" cy="376238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>
                <a:solidFill>
                  <a:prstClr val="black"/>
                </a:solidFill>
                <a:latin typeface="微软雅黑" pitchFamily="34" charset="-122"/>
              </a:rPr>
              <a:t>方法归纳</a:t>
            </a:r>
          </a:p>
        </p:txBody>
      </p:sp>
      <p:sp>
        <p:nvSpPr>
          <p:cNvPr id="3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3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3" name="直线连接符 23"/>
          <p:cNvCxnSpPr/>
          <p:nvPr/>
        </p:nvCxnSpPr>
        <p:spPr>
          <a:xfrm>
            <a:off x="19330" y="40794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8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9" grpId="0"/>
      <p:bldP spid="30742" grpId="0" animBg="1"/>
      <p:bldP spid="171047" grpId="0" bldLvl="0" animBg="1"/>
      <p:bldP spid="171048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 txBox="1">
            <a:spLocks noChangeArrowheads="1"/>
          </p:cNvSpPr>
          <p:nvPr/>
        </p:nvSpPr>
        <p:spPr bwMode="auto">
          <a:xfrm>
            <a:off x="1382713" y="1181463"/>
            <a:ext cx="4530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00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(1) </a:t>
            </a:r>
            <a:r>
              <a:rPr lang="zh-CN" altLang="en-US" sz="2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有交点，</a:t>
            </a:r>
            <a:r>
              <a:rPr lang="zh-CN" altLang="zh-CN" sz="2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连半径,证垂直</a:t>
            </a:r>
            <a:r>
              <a:rPr lang="en-US" altLang="zh-CN" sz="2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;</a:t>
            </a:r>
            <a:endParaRPr lang="zh-CN" altLang="zh-CN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00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(2) </a:t>
            </a:r>
            <a:r>
              <a:rPr lang="zh-CN" altLang="en-US" sz="2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无交点，</a:t>
            </a:r>
            <a:r>
              <a:rPr lang="zh-CN" altLang="zh-CN" sz="2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作垂直,证半径</a:t>
            </a:r>
            <a:r>
              <a:rPr lang="en-US" altLang="zh-CN" sz="2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100" dirty="0">
              <a:solidFill>
                <a:prstClr val="black"/>
              </a:solidFill>
            </a:endParaRPr>
          </a:p>
        </p:txBody>
      </p:sp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1309393" y="569134"/>
            <a:ext cx="4814960" cy="5153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证切线时辅助线的添加方法</a:t>
            </a:r>
          </a:p>
        </p:txBody>
      </p:sp>
      <p:grpSp>
        <p:nvGrpSpPr>
          <p:cNvPr id="65539" name="组合 55"/>
          <p:cNvGrpSpPr>
            <a:grpSpLocks/>
          </p:cNvGrpSpPr>
          <p:nvPr/>
        </p:nvGrpSpPr>
        <p:grpSpPr bwMode="auto">
          <a:xfrm>
            <a:off x="6124353" y="1084522"/>
            <a:ext cx="2785203" cy="1349082"/>
            <a:chOff x="477713" y="3212976"/>
            <a:chExt cx="6038503" cy="2998164"/>
          </a:xfrm>
        </p:grpSpPr>
        <p:pic>
          <p:nvPicPr>
            <p:cNvPr id="65540" name="Picture 4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13" y="3212976"/>
              <a:ext cx="6038503" cy="218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TextBox 53"/>
            <p:cNvSpPr txBox="1">
              <a:spLocks noChangeArrowheads="1"/>
            </p:cNvSpPr>
            <p:nvPr/>
          </p:nvSpPr>
          <p:spPr bwMode="auto">
            <a:xfrm>
              <a:off x="1404632" y="5445224"/>
              <a:ext cx="1049844" cy="76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例</a:t>
              </a:r>
              <a:r>
                <a:rPr lang="en-US" altLang="zh-CN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1</a:t>
              </a:r>
              <a:endParaRPr lang="zh-CN" altLang="en-US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65542" name="TextBox 54"/>
            <p:cNvSpPr txBox="1">
              <a:spLocks noChangeArrowheads="1"/>
            </p:cNvSpPr>
            <p:nvPr/>
          </p:nvSpPr>
          <p:spPr bwMode="auto">
            <a:xfrm>
              <a:off x="4556108" y="5432379"/>
              <a:ext cx="1049844" cy="76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例</a:t>
              </a:r>
              <a:r>
                <a:rPr lang="en-US" altLang="zh-CN" b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2</a:t>
              </a:r>
              <a:endParaRPr lang="zh-CN" altLang="en-US" b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15381" name="矩形 21"/>
          <p:cNvSpPr>
            <a:spLocks noChangeArrowheads="1"/>
          </p:cNvSpPr>
          <p:nvPr/>
        </p:nvSpPr>
        <p:spPr bwMode="auto">
          <a:xfrm>
            <a:off x="1387475" y="2153013"/>
            <a:ext cx="4673473" cy="472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有切线时常用辅助线添加方法</a:t>
            </a: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1382713" y="2692400"/>
            <a:ext cx="3590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100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见切点，连半径，得垂直</a:t>
            </a:r>
            <a:r>
              <a:rPr lang="en-US" altLang="zh-CN" sz="2100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zh-CN" altLang="zh-CN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1"/>
          <p:cNvSpPr>
            <a:spLocks noChangeArrowheads="1"/>
          </p:cNvSpPr>
          <p:nvPr/>
        </p:nvSpPr>
        <p:spPr bwMode="auto">
          <a:xfrm>
            <a:off x="1387475" y="3311525"/>
            <a:ext cx="4673473" cy="47366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切线的其他重要结论</a:t>
            </a:r>
          </a:p>
        </p:txBody>
      </p:sp>
      <p:sp>
        <p:nvSpPr>
          <p:cNvPr id="15370" name="Rectangle 3"/>
          <p:cNvSpPr txBox="1">
            <a:spLocks noChangeArrowheads="1"/>
          </p:cNvSpPr>
          <p:nvPr/>
        </p:nvSpPr>
        <p:spPr bwMode="auto">
          <a:xfrm>
            <a:off x="1303338" y="3703638"/>
            <a:ext cx="58054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100" b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(1)</a:t>
            </a:r>
            <a:r>
              <a:rPr lang="zh-CN" altLang="en-US" sz="21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经过圆心且垂直于切线的直线</a:t>
            </a: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必经过切点</a:t>
            </a:r>
            <a:r>
              <a:rPr lang="en-US" altLang="zh-CN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  <a:endParaRPr lang="zh-CN" altLang="zh-CN" sz="21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77" name="TextBox 64"/>
          <p:cNvSpPr txBox="1">
            <a:spLocks noChangeArrowheads="1"/>
          </p:cNvSpPr>
          <p:nvPr/>
        </p:nvSpPr>
        <p:spPr bwMode="auto">
          <a:xfrm>
            <a:off x="1303338" y="4318000"/>
            <a:ext cx="54276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>
                <a:solidFill>
                  <a:prstClr val="black"/>
                </a:solidFill>
                <a:latin typeface="Times New Roman" pitchFamily="18" charset="0"/>
              </a:rPr>
              <a:t>(2)</a:t>
            </a:r>
            <a:r>
              <a:rPr lang="zh-CN" altLang="en-US" sz="21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经过切点且垂直于切线的直线</a:t>
            </a: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必经过圆心</a:t>
            </a:r>
            <a:r>
              <a:rPr lang="en-US" altLang="zh-CN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1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圆角矩形 31"/>
          <p:cNvSpPr>
            <a:spLocks noChangeArrowheads="1"/>
          </p:cNvSpPr>
          <p:nvPr/>
        </p:nvSpPr>
        <p:spPr bwMode="auto">
          <a:xfrm>
            <a:off x="404812" y="680371"/>
            <a:ext cx="600076" cy="387218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要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点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归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纳</a:t>
            </a:r>
          </a:p>
        </p:txBody>
      </p:sp>
      <p:sp>
        <p:nvSpPr>
          <p:cNvPr id="18" name="文本框 18"/>
          <p:cNvSpPr txBox="1"/>
          <p:nvPr/>
        </p:nvSpPr>
        <p:spPr>
          <a:xfrm>
            <a:off x="552450" y="-34925"/>
            <a:ext cx="1457325" cy="474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charset="0"/>
                <a:ea typeface="宋体" panose="02010600030101010101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38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  <p:bldP spid="15361" grpId="1" build="allAtOnce" bldLvl="0"/>
      <p:bldP spid="4" grpId="0" bldLvl="0"/>
      <p:bldP spid="15381" grpId="0" bldLvl="0"/>
      <p:bldP spid="15368" grpId="0" build="p"/>
      <p:bldP spid="15368" grpId="1" build="allAtOnce" bldLvl="0"/>
      <p:bldP spid="3" grpId="0" bldLvl="0"/>
      <p:bldP spid="15370" grpId="0" build="p"/>
      <p:bldP spid="15370" grpId="1" build="allAtOnce" bldLvl="0"/>
      <p:bldP spid="1537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777081" y="1082675"/>
            <a:ext cx="797351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思考：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如图，如果直线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l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是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的切线，点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为切点，那么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OA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与</a:t>
            </a:r>
            <a:r>
              <a:rPr lang="en-US" altLang="zh-CN" sz="2800" b="1" i="1" dirty="0">
                <a:solidFill>
                  <a:prstClr val="black"/>
                </a:solidFill>
                <a:ea typeface="楷体" pitchFamily="49" charset="-122"/>
              </a:rPr>
              <a:t>l</a:t>
            </a:r>
            <a:r>
              <a:rPr lang="zh-CN" altLang="en-US" sz="2800" b="1" dirty="0">
                <a:solidFill>
                  <a:prstClr val="black"/>
                </a:solidFill>
                <a:ea typeface="楷体" pitchFamily="49" charset="-122"/>
              </a:rPr>
              <a:t>垂直吗？</a:t>
            </a:r>
          </a:p>
        </p:txBody>
      </p:sp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6216604" y="2233613"/>
            <a:ext cx="2271713" cy="1677987"/>
            <a:chOff x="4427539" y="2690520"/>
            <a:chExt cx="3249613" cy="2346325"/>
          </a:xfrm>
        </p:grpSpPr>
        <p:grpSp>
          <p:nvGrpSpPr>
            <p:cNvPr id="66563" name="Group 62"/>
            <p:cNvGrpSpPr>
              <a:grpSpLocks/>
            </p:cNvGrpSpPr>
            <p:nvPr/>
          </p:nvGrpSpPr>
          <p:grpSpPr bwMode="auto">
            <a:xfrm>
              <a:off x="4427539" y="2690520"/>
              <a:ext cx="3249613" cy="2346325"/>
              <a:chOff x="2789" y="1706"/>
              <a:chExt cx="2047" cy="1478"/>
            </a:xfrm>
          </p:grpSpPr>
          <p:sp>
            <p:nvSpPr>
              <p:cNvPr id="66564" name="Oval 51"/>
              <p:cNvSpPr>
                <a:spLocks noChangeArrowheads="1"/>
              </p:cNvSpPr>
              <p:nvPr/>
            </p:nvSpPr>
            <p:spPr bwMode="auto">
              <a:xfrm>
                <a:off x="3107" y="1706"/>
                <a:ext cx="1134" cy="1113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65" name="Line 52"/>
              <p:cNvSpPr>
                <a:spLocks noChangeShapeType="1"/>
              </p:cNvSpPr>
              <p:nvPr/>
            </p:nvSpPr>
            <p:spPr bwMode="auto">
              <a:xfrm flipV="1">
                <a:off x="2789" y="2835"/>
                <a:ext cx="1860" cy="0"/>
              </a:xfrm>
              <a:prstGeom prst="line">
                <a:avLst/>
              </a:prstGeom>
              <a:noFill/>
              <a:ln w="38100">
                <a:solidFill>
                  <a:srgbClr val="4118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66" name="Text Box 55"/>
              <p:cNvSpPr txBox="1">
                <a:spLocks noChangeArrowheads="1"/>
              </p:cNvSpPr>
              <p:nvPr/>
            </p:nvSpPr>
            <p:spPr bwMode="auto">
              <a:xfrm>
                <a:off x="3560" y="2819"/>
                <a:ext cx="32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srgbClr val="4118F0"/>
                    </a:solidFill>
                    <a:latin typeface="Times New Roman" pitchFamily="18" charset="0"/>
                    <a:ea typeface="楷体_GB2312" pitchFamily="49" charset="-122"/>
                  </a:rPr>
                  <a:t>A</a:t>
                </a:r>
              </a:p>
            </p:txBody>
          </p:sp>
          <p:sp>
            <p:nvSpPr>
              <p:cNvPr id="66567" name="Text Box 56"/>
              <p:cNvSpPr txBox="1">
                <a:spLocks noChangeArrowheads="1"/>
              </p:cNvSpPr>
              <p:nvPr/>
            </p:nvSpPr>
            <p:spPr bwMode="auto">
              <a:xfrm>
                <a:off x="4604" y="2682"/>
                <a:ext cx="2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srgbClr val="4118F0"/>
                    </a:solidFill>
                    <a:latin typeface="Times New Roman" pitchFamily="18" charset="0"/>
                    <a:ea typeface="楷体_GB2312" pitchFamily="49" charset="-122"/>
                  </a:rPr>
                  <a:t>l</a:t>
                </a:r>
              </a:p>
            </p:txBody>
          </p:sp>
          <p:sp>
            <p:nvSpPr>
              <p:cNvPr id="66568" name="Line 57"/>
              <p:cNvSpPr>
                <a:spLocks noChangeShapeType="1"/>
              </p:cNvSpPr>
              <p:nvPr/>
            </p:nvSpPr>
            <p:spPr bwMode="auto">
              <a:xfrm>
                <a:off x="3691" y="2284"/>
                <a:ext cx="0" cy="526"/>
              </a:xfrm>
              <a:prstGeom prst="line">
                <a:avLst/>
              </a:prstGeom>
              <a:noFill/>
              <a:ln w="38100">
                <a:solidFill>
                  <a:srgbClr val="4118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69" name="Text Box 59"/>
              <p:cNvSpPr txBox="1">
                <a:spLocks noChangeArrowheads="1"/>
              </p:cNvSpPr>
              <p:nvPr/>
            </p:nvSpPr>
            <p:spPr bwMode="auto">
              <a:xfrm>
                <a:off x="3661" y="2075"/>
                <a:ext cx="33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 dirty="0">
                    <a:solidFill>
                      <a:srgbClr val="4118F0"/>
                    </a:solidFill>
                    <a:latin typeface="Times New Roman" pitchFamily="18" charset="0"/>
                    <a:ea typeface="楷体_GB2312" pitchFamily="49" charset="-122"/>
                  </a:rPr>
                  <a:t>O</a:t>
                </a:r>
              </a:p>
            </p:txBody>
          </p:sp>
        </p:grpSp>
        <p:sp>
          <p:nvSpPr>
            <p:cNvPr id="66570" name="Oval 30"/>
            <p:cNvSpPr>
              <a:spLocks noChangeArrowheads="1"/>
            </p:cNvSpPr>
            <p:nvPr/>
          </p:nvSpPr>
          <p:spPr bwMode="auto">
            <a:xfrm>
              <a:off x="5796136" y="3572032"/>
              <a:ext cx="101541" cy="9717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571" name="Oval 30"/>
            <p:cNvSpPr>
              <a:spLocks noChangeArrowheads="1"/>
            </p:cNvSpPr>
            <p:nvPr/>
          </p:nvSpPr>
          <p:spPr bwMode="auto">
            <a:xfrm>
              <a:off x="5805998" y="4411941"/>
              <a:ext cx="101541" cy="9717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9231" name="TextBox 33"/>
          <p:cNvSpPr txBox="1">
            <a:spLocks noChangeArrowheads="1"/>
          </p:cNvSpPr>
          <p:nvPr/>
        </p:nvSpPr>
        <p:spPr bwMode="auto">
          <a:xfrm>
            <a:off x="1011191" y="3733616"/>
            <a:ext cx="5290231" cy="523220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∵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直线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l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是⊙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的切线，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是切点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9232" name="TextBox 34"/>
          <p:cNvSpPr txBox="1">
            <a:spLocks noChangeArrowheads="1"/>
          </p:cNvSpPr>
          <p:nvPr/>
        </p:nvSpPr>
        <p:spPr bwMode="auto">
          <a:xfrm>
            <a:off x="1011191" y="4232091"/>
            <a:ext cx="2441694" cy="523220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∴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直线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l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⊥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</a:rPr>
              <a:t>OA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微软雅黑" pitchFamily="34" charset="-122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Times New Roman"/>
              <a:ea typeface="黑体" pitchFamily="49" charset="-122"/>
            </a:endParaRPr>
          </a:p>
        </p:txBody>
      </p:sp>
      <p:grpSp>
        <p:nvGrpSpPr>
          <p:cNvPr id="5" name="组合 39"/>
          <p:cNvGrpSpPr>
            <a:grpSpLocks/>
          </p:cNvGrpSpPr>
          <p:nvPr/>
        </p:nvGrpSpPr>
        <p:grpSpPr bwMode="auto">
          <a:xfrm>
            <a:off x="777082" y="2119765"/>
            <a:ext cx="5623718" cy="1075873"/>
            <a:chOff x="346980" y="2928316"/>
            <a:chExt cx="6096968" cy="2361042"/>
          </a:xfrm>
        </p:grpSpPr>
        <p:sp>
          <p:nvSpPr>
            <p:cNvPr id="6165" name="Text Box 49"/>
            <p:cNvSpPr txBox="1"/>
            <p:nvPr/>
          </p:nvSpPr>
          <p:spPr>
            <a:xfrm>
              <a:off x="346980" y="2928316"/>
              <a:ext cx="6096968" cy="2361042"/>
            </a:xfrm>
            <a:prstGeom prst="rect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100" noProof="1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  </a:t>
              </a:r>
              <a:r>
                <a:rPr lang="zh-CN" altLang="en-US" sz="2800" b="1" noProof="1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切线性质</a:t>
              </a:r>
              <a:r>
                <a:rPr lang="en-US" altLang="zh-CN" sz="2800" b="1" noProof="1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800" noProof="1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圆的切线垂直于经过切点的半径． </a:t>
              </a:r>
            </a:p>
          </p:txBody>
        </p:sp>
        <p:sp>
          <p:nvSpPr>
            <p:cNvPr id="38" name="菱形 37"/>
            <p:cNvSpPr/>
            <p:nvPr/>
          </p:nvSpPr>
          <p:spPr bwMode="auto">
            <a:xfrm>
              <a:off x="526386" y="3142312"/>
              <a:ext cx="285546" cy="285425"/>
            </a:xfrm>
            <a:prstGeom prst="diamond">
              <a:avLst/>
            </a:prstGeom>
            <a:solidFill>
              <a:srgbClr val="FF0000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1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6" name="组合 40"/>
          <p:cNvGrpSpPr>
            <a:grpSpLocks/>
          </p:cNvGrpSpPr>
          <p:nvPr/>
        </p:nvGrpSpPr>
        <p:grpSpPr bwMode="auto">
          <a:xfrm>
            <a:off x="1004888" y="3141663"/>
            <a:ext cx="2511035" cy="652486"/>
            <a:chOff x="-104879" y="4357694"/>
            <a:chExt cx="3348365" cy="868228"/>
          </a:xfrm>
        </p:grpSpPr>
        <p:sp>
          <p:nvSpPr>
            <p:cNvPr id="66581" name="TextBox 32"/>
            <p:cNvSpPr txBox="1">
              <a:spLocks noChangeArrowheads="1"/>
            </p:cNvSpPr>
            <p:nvPr/>
          </p:nvSpPr>
          <p:spPr bwMode="auto">
            <a:xfrm>
              <a:off x="-104879" y="4357694"/>
              <a:ext cx="3348365" cy="86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1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应用格式</a:t>
              </a:r>
            </a:p>
          </p:txBody>
        </p:sp>
        <p:sp>
          <p:nvSpPr>
            <p:cNvPr id="39" name="菱形 38"/>
            <p:cNvSpPr/>
            <p:nvPr/>
          </p:nvSpPr>
          <p:spPr bwMode="auto">
            <a:xfrm>
              <a:off x="-22323" y="4691190"/>
              <a:ext cx="285778" cy="285173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1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5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26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7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3977481" y="534988"/>
            <a:ext cx="38322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切线的性质定理</a:t>
            </a:r>
          </a:p>
        </p:txBody>
      </p:sp>
      <p:grpSp>
        <p:nvGrpSpPr>
          <p:cNvPr id="33" name="组合 18"/>
          <p:cNvGrpSpPr/>
          <p:nvPr/>
        </p:nvGrpSpPr>
        <p:grpSpPr>
          <a:xfrm>
            <a:off x="2176463" y="530225"/>
            <a:ext cx="1712912" cy="428625"/>
            <a:chOff x="2056130" y="684067"/>
            <a:chExt cx="2021840" cy="485831"/>
          </a:xfrm>
        </p:grpSpPr>
        <p:sp>
          <p:nvSpPr>
            <p:cNvPr id="34" name="圆角矩形 33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  <a:buNone/>
                <a:defRPr/>
              </a:pPr>
              <a:endParaRPr kumimoji="1" lang="zh-CN" altLang="en-US" sz="100" noProof="1">
                <a:solidFill>
                  <a:prstClr val="black"/>
                </a:solidFill>
              </a:endParaRPr>
            </a:p>
          </p:txBody>
        </p:sp>
        <p:sp>
          <p:nvSpPr>
            <p:cNvPr id="35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4961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bldLvl="0" animBg="1"/>
      <p:bldP spid="9232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 txBox="1">
            <a:spLocks noChangeArrowheads="1"/>
          </p:cNvSpPr>
          <p:nvPr/>
        </p:nvSpPr>
        <p:spPr bwMode="auto">
          <a:xfrm>
            <a:off x="755466" y="1509015"/>
            <a:ext cx="8133354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假设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不垂直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过点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作一条直径垂直于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垂足为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M.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794395" y="2471911"/>
            <a:ext cx="5900499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         则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OM&lt;OA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即圆心到直线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的距离小于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⊙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的半径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,</a:t>
            </a:r>
            <a:endParaRPr lang="en-US" altLang="zh-CN" sz="2400" b="1" dirty="0">
              <a:solidFill>
                <a:prstClr val="black"/>
              </a:solidFill>
              <a:ea typeface="仿宋" pitchFamily="49" charset="-122"/>
            </a:endParaRPr>
          </a:p>
          <a:p>
            <a:pPr marL="342900" indent="-3429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           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因此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,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与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⊙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相交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  <a:endParaRPr lang="en-US" altLang="zh-CN" sz="2400" b="1" dirty="0">
              <a:solidFill>
                <a:prstClr val="black"/>
              </a:solidFill>
              <a:ea typeface="仿宋" pitchFamily="49" charset="-122"/>
            </a:endParaRPr>
          </a:p>
          <a:p>
            <a:pPr marL="342900" indent="-3429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             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这与已知条件“直线与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⊙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相切”相矛盾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</p:txBody>
      </p:sp>
      <p:grpSp>
        <p:nvGrpSpPr>
          <p:cNvPr id="68612" name="Group 16"/>
          <p:cNvGrpSpPr>
            <a:grpSpLocks/>
          </p:cNvGrpSpPr>
          <p:nvPr/>
        </p:nvGrpSpPr>
        <p:grpSpPr bwMode="auto">
          <a:xfrm>
            <a:off x="6694895" y="2106768"/>
            <a:ext cx="2193925" cy="2139950"/>
            <a:chOff x="-114" y="0"/>
            <a:chExt cx="1842" cy="1797"/>
          </a:xfrm>
        </p:grpSpPr>
        <p:sp>
          <p:nvSpPr>
            <p:cNvPr id="68613" name="Text Box 17"/>
            <p:cNvSpPr txBox="1">
              <a:spLocks noChangeArrowheads="1"/>
            </p:cNvSpPr>
            <p:nvPr/>
          </p:nvSpPr>
          <p:spPr bwMode="auto">
            <a:xfrm>
              <a:off x="0" y="1392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68614" name="Text Box 18"/>
            <p:cNvSpPr txBox="1">
              <a:spLocks noChangeArrowheads="1"/>
            </p:cNvSpPr>
            <p:nvPr/>
          </p:nvSpPr>
          <p:spPr bwMode="auto">
            <a:xfrm>
              <a:off x="1488" y="1392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</a:p>
          </p:txBody>
        </p:sp>
        <p:sp>
          <p:nvSpPr>
            <p:cNvPr id="68615" name="Line 19"/>
            <p:cNvSpPr>
              <a:spLocks noChangeShapeType="1"/>
            </p:cNvSpPr>
            <p:nvPr/>
          </p:nvSpPr>
          <p:spPr bwMode="auto">
            <a:xfrm>
              <a:off x="192" y="1537"/>
              <a:ext cx="1335" cy="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8616" name="Text Box 20"/>
            <p:cNvSpPr txBox="1">
              <a:spLocks noChangeArrowheads="1"/>
            </p:cNvSpPr>
            <p:nvPr/>
          </p:nvSpPr>
          <p:spPr bwMode="auto">
            <a:xfrm>
              <a:off x="672" y="0"/>
              <a:ext cx="20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68617" name="Text Box 21"/>
            <p:cNvSpPr txBox="1">
              <a:spLocks noChangeArrowheads="1"/>
            </p:cNvSpPr>
            <p:nvPr/>
          </p:nvSpPr>
          <p:spPr bwMode="auto">
            <a:xfrm>
              <a:off x="844" y="784"/>
              <a:ext cx="30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  <p:grpSp>
          <p:nvGrpSpPr>
            <p:cNvPr id="68618" name="Group 22"/>
            <p:cNvGrpSpPr>
              <a:grpSpLocks/>
            </p:cNvGrpSpPr>
            <p:nvPr/>
          </p:nvGrpSpPr>
          <p:grpSpPr bwMode="auto">
            <a:xfrm>
              <a:off x="-114" y="300"/>
              <a:ext cx="1506" cy="1236"/>
              <a:chOff x="-334" y="0"/>
              <a:chExt cx="1858" cy="1524"/>
            </a:xfrm>
          </p:grpSpPr>
          <p:sp>
            <p:nvSpPr>
              <p:cNvPr id="68619" name="Oval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4" cy="152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68620" name="Text Box 24"/>
              <p:cNvSpPr txBox="1">
                <a:spLocks noChangeArrowheads="1"/>
              </p:cNvSpPr>
              <p:nvPr/>
            </p:nvSpPr>
            <p:spPr bwMode="auto">
              <a:xfrm>
                <a:off x="-334" y="688"/>
                <a:ext cx="576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68621" name="Line 25"/>
            <p:cNvSpPr>
              <a:spLocks noChangeShapeType="1"/>
            </p:cNvSpPr>
            <p:nvPr/>
          </p:nvSpPr>
          <p:spPr bwMode="auto">
            <a:xfrm>
              <a:off x="816" y="289"/>
              <a:ext cx="1" cy="123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8622" name="Text Box 26"/>
            <p:cNvSpPr txBox="1">
              <a:spLocks noChangeArrowheads="1"/>
            </p:cNvSpPr>
            <p:nvPr/>
          </p:nvSpPr>
          <p:spPr bwMode="auto">
            <a:xfrm>
              <a:off x="720" y="1488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</p:grp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2177894" y="4430713"/>
            <a:ext cx="401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所以</a:t>
            </a:r>
            <a:r>
              <a:rPr lang="zh-CN" altLang="zh-CN" sz="2800" b="1" i="1" dirty="0">
                <a:solidFill>
                  <a:prstClr val="black"/>
                </a:solidFill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与</a:t>
            </a:r>
            <a:r>
              <a:rPr lang="zh-CN" altLang="zh-CN" sz="2800" b="1" i="1" dirty="0">
                <a:solidFill>
                  <a:prstClr val="black"/>
                </a:solidFill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垂直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393426" y="2517765"/>
            <a:ext cx="968375" cy="1697038"/>
            <a:chOff x="0" y="0"/>
            <a:chExt cx="814" cy="1425"/>
          </a:xfrm>
        </p:grpSpPr>
        <p:sp>
          <p:nvSpPr>
            <p:cNvPr id="68625" name="Line 29"/>
            <p:cNvSpPr>
              <a:spLocks noChangeShapeType="1"/>
            </p:cNvSpPr>
            <p:nvPr/>
          </p:nvSpPr>
          <p:spPr bwMode="auto">
            <a:xfrm>
              <a:off x="0" y="0"/>
              <a:ext cx="694" cy="1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8626" name="Text Box 30"/>
            <p:cNvSpPr txBox="1">
              <a:spLocks noChangeArrowheads="1"/>
            </p:cNvSpPr>
            <p:nvPr/>
          </p:nvSpPr>
          <p:spPr bwMode="auto">
            <a:xfrm>
              <a:off x="574" y="1116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M</a:t>
              </a:r>
            </a:p>
          </p:txBody>
        </p:sp>
      </p:grpSp>
      <p:sp>
        <p:nvSpPr>
          <p:cNvPr id="68627" name="Oval 30"/>
          <p:cNvSpPr>
            <a:spLocks noChangeArrowheads="1"/>
          </p:cNvSpPr>
          <p:nvPr/>
        </p:nvSpPr>
        <p:spPr bwMode="auto">
          <a:xfrm>
            <a:off x="7751051" y="3183091"/>
            <a:ext cx="71438" cy="69850"/>
          </a:xfrm>
          <a:prstGeom prst="ellipse">
            <a:avLst/>
          </a:prstGeom>
          <a:solidFill>
            <a:schemeClr val="tx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TextBox 41"/>
          <p:cNvSpPr txBox="1">
            <a:spLocks noChangeArrowheads="1"/>
          </p:cNvSpPr>
          <p:nvPr/>
        </p:nvSpPr>
        <p:spPr bwMode="auto">
          <a:xfrm>
            <a:off x="755466" y="1103669"/>
            <a:ext cx="2263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证法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反证法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8629" name="TextBox 32"/>
          <p:cNvSpPr txBox="1">
            <a:spLocks noChangeArrowheads="1"/>
          </p:cNvSpPr>
          <p:nvPr/>
        </p:nvSpPr>
        <p:spPr bwMode="auto">
          <a:xfrm>
            <a:off x="623231" y="451183"/>
            <a:ext cx="317106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性质定理的证明</a:t>
            </a:r>
          </a:p>
        </p:txBody>
      </p:sp>
      <p:sp>
        <p:nvSpPr>
          <p:cNvPr id="2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2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752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5602" grpId="1" build="allAtOnce" bldLvl="0"/>
      <p:bldP spid="25602" grpId="2" build="allAtOnce" bldLvl="0"/>
      <p:bldP spid="25602" grpId="3" build="allAtOnce" bldLvl="0"/>
      <p:bldP spid="25602" grpId="4" build="allAtOnce" bldLvl="0"/>
      <p:bldP spid="35" grpId="0" build="p"/>
      <p:bldP spid="47" grpId="0" build="p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>
            <a:spLocks noChangeArrowheads="1"/>
          </p:cNvSpPr>
          <p:nvPr/>
        </p:nvSpPr>
        <p:spPr bwMode="auto">
          <a:xfrm>
            <a:off x="6038699" y="803274"/>
            <a:ext cx="2268538" cy="2268538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0658" name="Group 16"/>
          <p:cNvGrpSpPr>
            <a:grpSpLocks/>
          </p:cNvGrpSpPr>
          <p:nvPr/>
        </p:nvGrpSpPr>
        <p:grpSpPr bwMode="auto">
          <a:xfrm>
            <a:off x="6146649" y="1073149"/>
            <a:ext cx="2166938" cy="1916113"/>
            <a:chOff x="-91" y="188"/>
            <a:chExt cx="1819" cy="1610"/>
          </a:xfrm>
        </p:grpSpPr>
        <p:sp>
          <p:nvSpPr>
            <p:cNvPr id="70659" name="Text Box 17"/>
            <p:cNvSpPr txBox="1">
              <a:spLocks noChangeArrowheads="1"/>
            </p:cNvSpPr>
            <p:nvPr/>
          </p:nvSpPr>
          <p:spPr bwMode="auto">
            <a:xfrm>
              <a:off x="-91" y="1488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70660" name="Text Box 18"/>
            <p:cNvSpPr txBox="1">
              <a:spLocks noChangeArrowheads="1"/>
            </p:cNvSpPr>
            <p:nvPr/>
          </p:nvSpPr>
          <p:spPr bwMode="auto">
            <a:xfrm>
              <a:off x="1488" y="1392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</a:p>
          </p:txBody>
        </p:sp>
        <p:sp>
          <p:nvSpPr>
            <p:cNvPr id="70661" name="Line 19"/>
            <p:cNvSpPr>
              <a:spLocks noChangeShapeType="1"/>
            </p:cNvSpPr>
            <p:nvPr/>
          </p:nvSpPr>
          <p:spPr bwMode="auto">
            <a:xfrm flipV="1">
              <a:off x="74" y="1549"/>
              <a:ext cx="140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662" name="Text Box 21"/>
            <p:cNvSpPr txBox="1">
              <a:spLocks noChangeArrowheads="1"/>
            </p:cNvSpPr>
            <p:nvPr/>
          </p:nvSpPr>
          <p:spPr bwMode="auto">
            <a:xfrm>
              <a:off x="844" y="784"/>
              <a:ext cx="3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  <p:grpSp>
          <p:nvGrpSpPr>
            <p:cNvPr id="70663" name="Group 22"/>
            <p:cNvGrpSpPr>
              <a:grpSpLocks/>
            </p:cNvGrpSpPr>
            <p:nvPr/>
          </p:nvGrpSpPr>
          <p:grpSpPr bwMode="auto">
            <a:xfrm>
              <a:off x="156" y="188"/>
              <a:ext cx="1236" cy="1347"/>
              <a:chOff x="0" y="-137"/>
              <a:chExt cx="1524" cy="1661"/>
            </a:xfrm>
          </p:grpSpPr>
          <p:sp>
            <p:nvSpPr>
              <p:cNvPr id="70664" name="Oval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4" cy="152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70665" name="Text Box 24"/>
              <p:cNvSpPr txBox="1">
                <a:spLocks noChangeArrowheads="1"/>
              </p:cNvSpPr>
              <p:nvPr/>
            </p:nvSpPr>
            <p:spPr bwMode="auto">
              <a:xfrm>
                <a:off x="311" y="-137"/>
                <a:ext cx="576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zh-CN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70666" name="Line 25"/>
            <p:cNvSpPr>
              <a:spLocks noChangeShapeType="1"/>
            </p:cNvSpPr>
            <p:nvPr/>
          </p:nvSpPr>
          <p:spPr bwMode="auto">
            <a:xfrm>
              <a:off x="816" y="914"/>
              <a:ext cx="1" cy="61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667" name="Text Box 26"/>
            <p:cNvSpPr txBox="1">
              <a:spLocks noChangeArrowheads="1"/>
            </p:cNvSpPr>
            <p:nvPr/>
          </p:nvSpPr>
          <p:spPr bwMode="auto">
            <a:xfrm>
              <a:off x="720" y="1488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</p:grpSp>
      <p:sp>
        <p:nvSpPr>
          <p:cNvPr id="70668" name="Oval 30"/>
          <p:cNvSpPr>
            <a:spLocks noChangeArrowheads="1"/>
          </p:cNvSpPr>
          <p:nvPr/>
        </p:nvSpPr>
        <p:spPr bwMode="auto">
          <a:xfrm>
            <a:off x="7189637" y="1874837"/>
            <a:ext cx="69850" cy="69850"/>
          </a:xfrm>
          <a:prstGeom prst="ellipse">
            <a:avLst/>
          </a:prstGeom>
          <a:solidFill>
            <a:schemeClr val="tx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04888" y="572442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/>
              <a:t>证法</a:t>
            </a:r>
            <a:r>
              <a:rPr lang="en-US" altLang="zh-CN" dirty="0"/>
              <a:t>2</a:t>
            </a:r>
            <a:r>
              <a:rPr lang="zh-CN" altLang="en-US" dirty="0"/>
              <a:t>：构造法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1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81542" y="1205374"/>
            <a:ext cx="76181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        作出小⊙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的同心圆大⊙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，</a:t>
            </a:r>
            <a:endParaRPr lang="en-US" altLang="zh-CN" sz="2400" b="1" dirty="0">
              <a:solidFill>
                <a:prstClr val="black"/>
              </a:solidFill>
              <a:ea typeface="仿宋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切小⊙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于点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A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且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点为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的中点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       连接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OA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根据垂径定理，则</a:t>
            </a:r>
            <a:endParaRPr lang="en-US" altLang="zh-CN" sz="2400" b="1" dirty="0">
              <a:solidFill>
                <a:prstClr val="black"/>
              </a:solidFill>
              <a:ea typeface="仿宋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CD 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OA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即圆的切线垂直于经过切点的半径．</a:t>
            </a:r>
          </a:p>
        </p:txBody>
      </p:sp>
    </p:spTree>
    <p:extLst>
      <p:ext uri="{BB962C8B-B14F-4D97-AF65-F5344CB8AC3E}">
        <p14:creationId xmlns:p14="http://schemas.microsoft.com/office/powerpoint/2010/main" val="3132757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2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586664" y="1046324"/>
            <a:ext cx="8158790" cy="17727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Arial" panose="020B0604020202020204" pitchFamily="34" charset="0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如果我们把太阳看成一个圆，地平线看成一条直线，那你能根据直线和圆的公共点个数想象一下，直线和圆有几种位置关系吗？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4813" y="2841625"/>
            <a:ext cx="2000250" cy="1458913"/>
            <a:chOff x="2064" y="2160"/>
            <a:chExt cx="1679" cy="1225"/>
          </a:xfrm>
        </p:grpSpPr>
        <p:pic>
          <p:nvPicPr>
            <p:cNvPr id="54275" name="Picture 5" descr="891016002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7"/>
            <a:stretch>
              <a:fillRect/>
            </a:stretch>
          </p:blipFill>
          <p:spPr bwMode="auto">
            <a:xfrm>
              <a:off x="2064" y="2160"/>
              <a:ext cx="1679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6" name="Line 19"/>
            <p:cNvSpPr>
              <a:spLocks noChangeShapeType="1"/>
            </p:cNvSpPr>
            <p:nvPr/>
          </p:nvSpPr>
          <p:spPr bwMode="auto">
            <a:xfrm flipV="1">
              <a:off x="2064" y="2523"/>
              <a:ext cx="1633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" name="组合 55"/>
          <p:cNvGrpSpPr>
            <a:grpSpLocks/>
          </p:cNvGrpSpPr>
          <p:nvPr/>
        </p:nvGrpSpPr>
        <p:grpSpPr bwMode="auto">
          <a:xfrm>
            <a:off x="5670550" y="2841625"/>
            <a:ext cx="1979613" cy="1457325"/>
            <a:chOff x="6037420" y="3789040"/>
            <a:chExt cx="2639036" cy="1944216"/>
          </a:xfrm>
        </p:grpSpPr>
        <p:pic>
          <p:nvPicPr>
            <p:cNvPr id="54278" name="Picture 3" descr="883554004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7"/>
            <a:stretch>
              <a:fillRect/>
            </a:stretch>
          </p:blipFill>
          <p:spPr bwMode="auto">
            <a:xfrm>
              <a:off x="6037420" y="3789040"/>
              <a:ext cx="2592387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Line 20"/>
            <p:cNvSpPr>
              <a:spLocks noChangeShapeType="1"/>
            </p:cNvSpPr>
            <p:nvPr/>
          </p:nvSpPr>
          <p:spPr bwMode="auto">
            <a:xfrm>
              <a:off x="6084069" y="4825200"/>
              <a:ext cx="25923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667125" y="2841625"/>
            <a:ext cx="2005013" cy="1458913"/>
            <a:chOff x="244" y="2160"/>
            <a:chExt cx="1684" cy="1225"/>
          </a:xfrm>
        </p:grpSpPr>
        <p:pic>
          <p:nvPicPr>
            <p:cNvPr id="54281" name="Picture 4" descr="50150300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7"/>
            <a:stretch>
              <a:fillRect/>
            </a:stretch>
          </p:blipFill>
          <p:spPr bwMode="auto">
            <a:xfrm>
              <a:off x="249" y="2160"/>
              <a:ext cx="1679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2" name="Line 18"/>
            <p:cNvSpPr>
              <a:spLocks noChangeShapeType="1"/>
            </p:cNvSpPr>
            <p:nvPr/>
          </p:nvSpPr>
          <p:spPr bwMode="auto">
            <a:xfrm>
              <a:off x="244" y="2887"/>
              <a:ext cx="16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793" y="2568"/>
              <a:ext cx="363" cy="319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>
                    <a:alpha val="86500"/>
                  </a:srgbClr>
                </a:gs>
                <a:gs pos="70000">
                  <a:srgbClr val="FF0300">
                    <a:alpha val="79000"/>
                  </a:srgbClr>
                </a:gs>
                <a:gs pos="100000">
                  <a:srgbClr val="4D0808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135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0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21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2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2855063" y="594416"/>
            <a:ext cx="54441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用公共点个数判断直线与圆的位置关系</a:t>
            </a:r>
          </a:p>
        </p:txBody>
      </p:sp>
      <p:grpSp>
        <p:nvGrpSpPr>
          <p:cNvPr id="24" name="组合 18"/>
          <p:cNvGrpSpPr/>
          <p:nvPr/>
        </p:nvGrpSpPr>
        <p:grpSpPr>
          <a:xfrm>
            <a:off x="1142151" y="589653"/>
            <a:ext cx="1712912" cy="428625"/>
            <a:chOff x="2056130" y="684067"/>
            <a:chExt cx="2021840" cy="485831"/>
          </a:xfrm>
        </p:grpSpPr>
        <p:sp>
          <p:nvSpPr>
            <p:cNvPr id="25" name="圆角矩形 24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  <a:buNone/>
                <a:defRPr/>
              </a:pPr>
              <a:endParaRPr kumimoji="1" lang="zh-CN" altLang="en-US" sz="100" noProof="1">
                <a:solidFill>
                  <a:prstClr val="black"/>
                </a:solidFill>
              </a:endParaRPr>
            </a:p>
          </p:txBody>
        </p:sp>
        <p:sp>
          <p:nvSpPr>
            <p:cNvPr id="26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4444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0"/>
          <p:cNvSpPr txBox="1"/>
          <p:nvPr/>
        </p:nvSpPr>
        <p:spPr>
          <a:xfrm>
            <a:off x="1004888" y="1598613"/>
            <a:ext cx="7766972" cy="2031325"/>
          </a:xfrm>
          <a:prstGeom prst="rect">
            <a:avLst/>
          </a:prstGeom>
          <a:noFill/>
          <a:ln w="28575" cmpd="sng">
            <a:noFill/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1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利用切线的性质解题时，常需连接辅助线，一般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连接圆心与切点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，构造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直角三角形</a:t>
            </a:r>
            <a:r>
              <a:rPr lang="zh-CN" altLang="en-US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，再利用直角三角形的相关性质解题</a:t>
            </a:r>
            <a:r>
              <a:rPr lang="en-US" altLang="zh-CN" sz="28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.</a:t>
            </a:r>
            <a:endParaRPr lang="zh-CN" altLang="en-US" sz="2800" noProof="1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一个圆顶角并剪去另一个顶角的矩形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72" y="582613"/>
            <a:ext cx="8849362" cy="47017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814774" y="582612"/>
            <a:ext cx="3410580" cy="848284"/>
            <a:chOff x="814774" y="436959"/>
            <a:chExt cx="3410580" cy="636213"/>
          </a:xfrm>
        </p:grpSpPr>
        <p:sp>
          <p:nvSpPr>
            <p:cNvPr id="10" name="矩形 9"/>
            <p:cNvSpPr/>
            <p:nvPr/>
          </p:nvSpPr>
          <p:spPr>
            <a:xfrm>
              <a:off x="814774" y="587918"/>
              <a:ext cx="2645588" cy="4852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组 1"/>
            <p:cNvGrpSpPr/>
            <p:nvPr/>
          </p:nvGrpSpPr>
          <p:grpSpPr>
            <a:xfrm>
              <a:off x="1040829" y="436959"/>
              <a:ext cx="3184525" cy="463153"/>
              <a:chOff x="7647436" y="3815009"/>
              <a:chExt cx="3452021" cy="601051"/>
            </a:xfrm>
          </p:grpSpPr>
          <p:sp>
            <p:nvSpPr>
              <p:cNvPr id="12" name="文本框 30"/>
              <p:cNvSpPr txBox="1"/>
              <p:nvPr/>
            </p:nvSpPr>
            <p:spPr>
              <a:xfrm>
                <a:off x="8483529" y="3925465"/>
                <a:ext cx="2615928" cy="449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685800" eaLnBrk="0" hangingPunct="0"/>
                <a:r>
                  <a:rPr lang="zh-CN" altLang="en-US" sz="2400" dirty="0">
                    <a:solidFill>
                      <a:srgbClr val="1D41D5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方法点拨</a:t>
                </a:r>
              </a:p>
            </p:txBody>
          </p:sp>
          <p:pic>
            <p:nvPicPr>
              <p:cNvPr id="13" name="图片 12" descr="book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7436" y="3815009"/>
                <a:ext cx="977957" cy="60105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870806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组合 2"/>
          <p:cNvGrpSpPr>
            <a:grpSpLocks/>
          </p:cNvGrpSpPr>
          <p:nvPr/>
        </p:nvGrpSpPr>
        <p:grpSpPr bwMode="auto">
          <a:xfrm>
            <a:off x="414495" y="980118"/>
            <a:ext cx="8453099" cy="1815673"/>
            <a:chOff x="-1020" y="1427"/>
            <a:chExt cx="15977" cy="3816"/>
          </a:xfrm>
        </p:grpSpPr>
        <p:sp>
          <p:nvSpPr>
            <p:cNvPr id="73730" name="文本框 99"/>
            <p:cNvSpPr txBox="1">
              <a:spLocks noChangeArrowheads="1"/>
            </p:cNvSpPr>
            <p:nvPr/>
          </p:nvSpPr>
          <p:spPr bwMode="auto">
            <a:xfrm>
              <a:off x="-1020" y="1427"/>
              <a:ext cx="15977" cy="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例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3   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如图，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PA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为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⊙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的切线，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为切点．直线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PO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与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⊙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交于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、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C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两点，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P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30°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，连接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、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AB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、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AC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(1)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求证：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△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ACB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≌△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APO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；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(2)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若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AP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＝     ，求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⊙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O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rPr>
                <a:t>的半径．</a:t>
              </a:r>
            </a:p>
          </p:txBody>
        </p:sp>
        <p:graphicFrame>
          <p:nvGraphicFramePr>
            <p:cNvPr id="73731" name="对象 1">
              <a:hlinkClick r:id="" action="ppaction://ole?verb=1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310030"/>
                </p:ext>
              </p:extLst>
            </p:nvPr>
          </p:nvGraphicFramePr>
          <p:xfrm>
            <a:off x="2196" y="4285"/>
            <a:ext cx="813" cy="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r:id="rId4" imgW="228600" imgH="228600" progId="Equation.DSMT4">
                    <p:embed/>
                  </p:oleObj>
                </mc:Choice>
                <mc:Fallback>
                  <p:oleObj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4285"/>
                          <a:ext cx="813" cy="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06388" y="2758350"/>
            <a:ext cx="83420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分析</a:t>
            </a:r>
            <a:r>
              <a:rPr lang="zh-CN" altLang="en-US" sz="1400" b="1" dirty="0">
                <a:solidFill>
                  <a:prstClr val="black"/>
                </a:solidFill>
                <a:latin typeface="Times New Roman"/>
                <a:ea typeface="黑体" pitchFamily="49" charset="-122"/>
              </a:rPr>
              <a:t>：</a:t>
            </a:r>
            <a:r>
              <a:rPr lang="en-US" altLang="zh-CN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1)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根据已知条件我们易得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PAO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=90°，</a:t>
            </a:r>
            <a:endParaRPr lang="en-US" altLang="zh-CN" sz="20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由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=30°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可得出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AOP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=60°，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则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=30°=∠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即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AP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；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这样就凑齐了角边角，可证得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△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ACB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≌△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APO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；</a:t>
            </a:r>
          </a:p>
        </p:txBody>
      </p:sp>
      <p:grpSp>
        <p:nvGrpSpPr>
          <p:cNvPr id="73733" name="组合 19"/>
          <p:cNvGrpSpPr>
            <a:grpSpLocks/>
          </p:cNvGrpSpPr>
          <p:nvPr/>
        </p:nvGrpSpPr>
        <p:grpSpPr bwMode="auto">
          <a:xfrm>
            <a:off x="6328470" y="1850513"/>
            <a:ext cx="2708275" cy="1601787"/>
            <a:chOff x="7372" y="4229"/>
            <a:chExt cx="5686" cy="3367"/>
          </a:xfrm>
        </p:grpSpPr>
        <p:grpSp>
          <p:nvGrpSpPr>
            <p:cNvPr id="73734" name="组合 16"/>
            <p:cNvGrpSpPr>
              <a:grpSpLocks/>
            </p:cNvGrpSpPr>
            <p:nvPr/>
          </p:nvGrpSpPr>
          <p:grpSpPr bwMode="auto">
            <a:xfrm>
              <a:off x="7372" y="4229"/>
              <a:ext cx="5686" cy="3367"/>
              <a:chOff x="2985" y="4907"/>
              <a:chExt cx="5686" cy="3367"/>
            </a:xfrm>
          </p:grpSpPr>
          <p:grpSp>
            <p:nvGrpSpPr>
              <p:cNvPr id="73735" name="组合 8"/>
              <p:cNvGrpSpPr>
                <a:grpSpLocks/>
              </p:cNvGrpSpPr>
              <p:nvPr/>
            </p:nvGrpSpPr>
            <p:grpSpPr bwMode="auto">
              <a:xfrm>
                <a:off x="3561" y="5370"/>
                <a:ext cx="4433" cy="2904"/>
                <a:chOff x="3561" y="5370"/>
                <a:chExt cx="4433" cy="2904"/>
              </a:xfrm>
            </p:grpSpPr>
            <p:sp>
              <p:nvSpPr>
                <p:cNvPr id="73736" name="椭圆 3"/>
                <p:cNvSpPr>
                  <a:spLocks noChangeArrowheads="1"/>
                </p:cNvSpPr>
                <p:nvPr/>
              </p:nvSpPr>
              <p:spPr bwMode="auto">
                <a:xfrm>
                  <a:off x="3561" y="5370"/>
                  <a:ext cx="2967" cy="2904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73737" name="直接连接符 4"/>
                <p:cNvCxnSpPr>
                  <a:cxnSpLocks noChangeShapeType="1"/>
                </p:cNvCxnSpPr>
                <p:nvPr/>
              </p:nvCxnSpPr>
              <p:spPr bwMode="auto">
                <a:xfrm>
                  <a:off x="3594" y="6822"/>
                  <a:ext cx="440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3738" name="椭圆 6"/>
                <p:cNvSpPr>
                  <a:spLocks noChangeArrowheads="1"/>
                </p:cNvSpPr>
                <p:nvPr/>
              </p:nvSpPr>
              <p:spPr bwMode="auto">
                <a:xfrm flipH="1" flipV="1">
                  <a:off x="4965" y="6774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3739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707" y="6843"/>
                  <a:ext cx="731" cy="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  <a:ea typeface="黑体" pitchFamily="49" charset="-122"/>
                    </a:rPr>
                    <a:t>O</a:t>
                  </a: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</p:grpSp>
          <p:cxnSp>
            <p:nvCxnSpPr>
              <p:cNvPr id="73740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3594" y="5627"/>
                <a:ext cx="2245" cy="11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41" name="直接连接符 10"/>
              <p:cNvCxnSpPr>
                <a:cxnSpLocks noChangeShapeType="1"/>
              </p:cNvCxnSpPr>
              <p:nvPr/>
            </p:nvCxnSpPr>
            <p:spPr bwMode="auto">
              <a:xfrm>
                <a:off x="5826" y="5587"/>
                <a:ext cx="2168" cy="1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42" name="直接连接符 11"/>
              <p:cNvCxnSpPr>
                <a:cxnSpLocks noChangeShapeType="1"/>
                <a:stCxn id="73739" idx="0"/>
              </p:cNvCxnSpPr>
              <p:nvPr/>
            </p:nvCxnSpPr>
            <p:spPr bwMode="auto">
              <a:xfrm flipV="1">
                <a:off x="5072" y="5627"/>
                <a:ext cx="814" cy="12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743" name="文本框 12"/>
              <p:cNvSpPr txBox="1">
                <a:spLocks noChangeArrowheads="1"/>
              </p:cNvSpPr>
              <p:nvPr/>
            </p:nvSpPr>
            <p:spPr bwMode="auto">
              <a:xfrm>
                <a:off x="5826" y="4907"/>
                <a:ext cx="677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A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73744" name="文本框 13"/>
              <p:cNvSpPr txBox="1">
                <a:spLocks noChangeArrowheads="1"/>
              </p:cNvSpPr>
              <p:nvPr/>
            </p:nvSpPr>
            <p:spPr bwMode="auto">
              <a:xfrm>
                <a:off x="6468" y="6784"/>
                <a:ext cx="677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B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73745" name="文本框 14"/>
              <p:cNvSpPr txBox="1">
                <a:spLocks noChangeArrowheads="1"/>
              </p:cNvSpPr>
              <p:nvPr/>
            </p:nvSpPr>
            <p:spPr bwMode="auto">
              <a:xfrm>
                <a:off x="7994" y="6636"/>
                <a:ext cx="677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P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73746" name="文本框 15"/>
              <p:cNvSpPr txBox="1">
                <a:spLocks noChangeArrowheads="1"/>
              </p:cNvSpPr>
              <p:nvPr/>
            </p:nvSpPr>
            <p:spPr bwMode="auto">
              <a:xfrm>
                <a:off x="2985" y="6410"/>
                <a:ext cx="704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C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cxnSp>
          <p:nvCxnSpPr>
            <p:cNvPr id="73747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10247" y="4997"/>
              <a:ext cx="716" cy="1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65308" y="4118997"/>
            <a:ext cx="73634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(2)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sym typeface="宋体" pitchFamily="2" charset="-122"/>
              </a:rPr>
              <a:t>由已知条件可得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△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AOP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为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直角三角形，因此可以通过解直角三角形求出半径</a:t>
            </a:r>
            <a:r>
              <a:rPr lang="en-US" altLang="zh-CN" sz="2000" b="1" i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OA</a:t>
            </a:r>
            <a:r>
              <a:rPr lang="zh-CN" altLang="en-US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的长</a:t>
            </a:r>
            <a:r>
              <a:rPr lang="en-US" altLang="zh-CN" sz="2000" b="1" dirty="0">
                <a:solidFill>
                  <a:prstClr val="black"/>
                </a:solidFill>
                <a:latin typeface="+mn-lt"/>
                <a:sym typeface="宋体" pitchFamily="2" charset="-122"/>
              </a:rPr>
              <a:t>.</a:t>
            </a:r>
          </a:p>
        </p:txBody>
      </p:sp>
      <p:sp>
        <p:nvSpPr>
          <p:cNvPr id="73752" name="文本框 1"/>
          <p:cNvSpPr txBox="1">
            <a:spLocks noChangeArrowheads="1"/>
          </p:cNvSpPr>
          <p:nvPr/>
        </p:nvSpPr>
        <p:spPr bwMode="auto">
          <a:xfrm>
            <a:off x="2713313" y="453901"/>
            <a:ext cx="4109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切线性质的应用</a:t>
            </a:r>
          </a:p>
        </p:txBody>
      </p:sp>
      <p:sp>
        <p:nvSpPr>
          <p:cNvPr id="2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8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组合 6"/>
          <p:cNvGrpSpPr/>
          <p:nvPr/>
        </p:nvGrpSpPr>
        <p:grpSpPr>
          <a:xfrm>
            <a:off x="715921" y="442913"/>
            <a:ext cx="1889125" cy="460375"/>
            <a:chOff x="397404" y="556710"/>
            <a:chExt cx="1888409" cy="461119"/>
          </a:xfrm>
        </p:grpSpPr>
        <p:grpSp>
          <p:nvGrpSpPr>
            <p:cNvPr id="30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32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" name="文本框 18"/>
          <p:cNvSpPr txBox="1"/>
          <p:nvPr/>
        </p:nvSpPr>
        <p:spPr>
          <a:xfrm>
            <a:off x="552450" y="-34925"/>
            <a:ext cx="1457325" cy="474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charset="0"/>
                <a:ea typeface="宋体" panose="02010600030101010101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839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文本框 99"/>
          <p:cNvSpPr txBox="1">
            <a:spLocks noChangeArrowheads="1"/>
          </p:cNvSpPr>
          <p:nvPr/>
        </p:nvSpPr>
        <p:spPr bwMode="auto">
          <a:xfrm>
            <a:off x="1141228" y="442129"/>
            <a:ext cx="6366386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(1)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≌△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APO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；</a:t>
            </a:r>
          </a:p>
        </p:txBody>
      </p:sp>
      <p:grpSp>
        <p:nvGrpSpPr>
          <p:cNvPr id="75778" name="组合 19"/>
          <p:cNvGrpSpPr>
            <a:grpSpLocks/>
          </p:cNvGrpSpPr>
          <p:nvPr/>
        </p:nvGrpSpPr>
        <p:grpSpPr bwMode="auto">
          <a:xfrm>
            <a:off x="6153476" y="670135"/>
            <a:ext cx="2708275" cy="1603375"/>
            <a:chOff x="7372" y="4229"/>
            <a:chExt cx="5686" cy="3367"/>
          </a:xfrm>
        </p:grpSpPr>
        <p:grpSp>
          <p:nvGrpSpPr>
            <p:cNvPr id="75779" name="组合 16"/>
            <p:cNvGrpSpPr>
              <a:grpSpLocks/>
            </p:cNvGrpSpPr>
            <p:nvPr/>
          </p:nvGrpSpPr>
          <p:grpSpPr bwMode="auto">
            <a:xfrm>
              <a:off x="7372" y="4229"/>
              <a:ext cx="5686" cy="3367"/>
              <a:chOff x="2985" y="4907"/>
              <a:chExt cx="5686" cy="3367"/>
            </a:xfrm>
          </p:grpSpPr>
          <p:grpSp>
            <p:nvGrpSpPr>
              <p:cNvPr id="75780" name="组合 8"/>
              <p:cNvGrpSpPr>
                <a:grpSpLocks/>
              </p:cNvGrpSpPr>
              <p:nvPr/>
            </p:nvGrpSpPr>
            <p:grpSpPr bwMode="auto">
              <a:xfrm>
                <a:off x="3561" y="5370"/>
                <a:ext cx="4433" cy="2904"/>
                <a:chOff x="3561" y="5370"/>
                <a:chExt cx="4433" cy="2904"/>
              </a:xfrm>
            </p:grpSpPr>
            <p:sp>
              <p:nvSpPr>
                <p:cNvPr id="75781" name="椭圆 3"/>
                <p:cNvSpPr>
                  <a:spLocks noChangeArrowheads="1"/>
                </p:cNvSpPr>
                <p:nvPr/>
              </p:nvSpPr>
              <p:spPr bwMode="auto">
                <a:xfrm>
                  <a:off x="3561" y="5370"/>
                  <a:ext cx="2967" cy="2904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75782" name="直接连接符 4"/>
                <p:cNvCxnSpPr>
                  <a:cxnSpLocks noChangeShapeType="1"/>
                </p:cNvCxnSpPr>
                <p:nvPr/>
              </p:nvCxnSpPr>
              <p:spPr bwMode="auto">
                <a:xfrm>
                  <a:off x="3594" y="6822"/>
                  <a:ext cx="440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5783" name="椭圆 6"/>
                <p:cNvSpPr>
                  <a:spLocks noChangeArrowheads="1"/>
                </p:cNvSpPr>
                <p:nvPr/>
              </p:nvSpPr>
              <p:spPr bwMode="auto">
                <a:xfrm flipH="1" flipV="1">
                  <a:off x="4965" y="6774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5784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707" y="6843"/>
                  <a:ext cx="731" cy="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  <a:ea typeface="黑体" pitchFamily="49" charset="-122"/>
                    </a:rPr>
                    <a:t>O</a:t>
                  </a: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</p:grpSp>
          <p:cxnSp>
            <p:nvCxnSpPr>
              <p:cNvPr id="75785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3594" y="5627"/>
                <a:ext cx="2245" cy="11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786" name="直接连接符 10"/>
              <p:cNvCxnSpPr>
                <a:cxnSpLocks noChangeShapeType="1"/>
              </p:cNvCxnSpPr>
              <p:nvPr/>
            </p:nvCxnSpPr>
            <p:spPr bwMode="auto">
              <a:xfrm>
                <a:off x="5826" y="5587"/>
                <a:ext cx="2168" cy="1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787" name="直接连接符 11"/>
              <p:cNvCxnSpPr>
                <a:cxnSpLocks noChangeShapeType="1"/>
                <a:stCxn id="75784" idx="0"/>
              </p:cNvCxnSpPr>
              <p:nvPr/>
            </p:nvCxnSpPr>
            <p:spPr bwMode="auto">
              <a:xfrm flipV="1">
                <a:off x="5072" y="5627"/>
                <a:ext cx="814" cy="12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788" name="文本框 12"/>
              <p:cNvSpPr txBox="1">
                <a:spLocks noChangeArrowheads="1"/>
              </p:cNvSpPr>
              <p:nvPr/>
            </p:nvSpPr>
            <p:spPr bwMode="auto">
              <a:xfrm>
                <a:off x="5826" y="4907"/>
                <a:ext cx="677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A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75789" name="文本框 13"/>
              <p:cNvSpPr txBox="1">
                <a:spLocks noChangeArrowheads="1"/>
              </p:cNvSpPr>
              <p:nvPr/>
            </p:nvSpPr>
            <p:spPr bwMode="auto">
              <a:xfrm>
                <a:off x="6468" y="6784"/>
                <a:ext cx="677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B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75790" name="文本框 14"/>
              <p:cNvSpPr txBox="1">
                <a:spLocks noChangeArrowheads="1"/>
              </p:cNvSpPr>
              <p:nvPr/>
            </p:nvSpPr>
            <p:spPr bwMode="auto">
              <a:xfrm>
                <a:off x="7994" y="6636"/>
                <a:ext cx="677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P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75791" name="文本框 15"/>
              <p:cNvSpPr txBox="1">
                <a:spLocks noChangeArrowheads="1"/>
              </p:cNvSpPr>
              <p:nvPr/>
            </p:nvSpPr>
            <p:spPr bwMode="auto">
              <a:xfrm>
                <a:off x="2985" y="6410"/>
                <a:ext cx="704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C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cxnSp>
          <p:nvCxnSpPr>
            <p:cNvPr id="75792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10252" y="5001"/>
              <a:ext cx="716" cy="1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335087" y="3592513"/>
            <a:ext cx="5986768" cy="13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在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△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ACB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和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△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APO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中，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BAC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OAP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AO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ABO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AOB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∴△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ACB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≌△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APO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（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ASA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itchFamily="49" charset="-122"/>
              </a:rPr>
              <a:t>）</a:t>
            </a:r>
            <a:r>
              <a:rPr lang="en-US" altLang="zh-CN" sz="21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  <a:endParaRPr lang="en-US" altLang="zh-CN" sz="21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30313" y="1069975"/>
            <a:ext cx="46755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PA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为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⊙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的切线，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为切点，</a:t>
            </a:r>
            <a:endParaRPr lang="en-US" altLang="zh-CN" sz="21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30313" y="1954213"/>
            <a:ext cx="6227078" cy="13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又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∵∠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30°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AOB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60°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又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OA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∴△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AOB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为等边三角形．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 ∴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AO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ABO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60°.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30312" y="3317875"/>
            <a:ext cx="54315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又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BC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为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⊙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的直径，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1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BAC</a:t>
            </a:r>
            <a:r>
              <a:rPr lang="zh-CN" altLang="en-US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90°.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16088" y="1562100"/>
            <a:ext cx="23937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>
                <a:solidFill>
                  <a:prstClr val="black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100" b="1" i="1">
                <a:solidFill>
                  <a:prstClr val="black"/>
                </a:solidFill>
                <a:latin typeface="+mn-lt"/>
                <a:ea typeface="仿宋" pitchFamily="49" charset="-122"/>
              </a:rPr>
              <a:t>OAP</a:t>
            </a:r>
            <a:r>
              <a:rPr lang="zh-CN" altLang="en-US" sz="2100" b="1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100" b="1">
                <a:solidFill>
                  <a:prstClr val="black"/>
                </a:solidFill>
                <a:latin typeface="+mn-lt"/>
                <a:ea typeface="仿宋" pitchFamily="49" charset="-122"/>
              </a:rPr>
              <a:t>90°.</a:t>
            </a:r>
          </a:p>
        </p:txBody>
      </p:sp>
      <p:sp>
        <p:nvSpPr>
          <p:cNvPr id="2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18"/>
          <p:cNvSpPr txBox="1"/>
          <p:nvPr/>
        </p:nvSpPr>
        <p:spPr>
          <a:xfrm>
            <a:off x="552450" y="-20538"/>
            <a:ext cx="1457325" cy="474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charset="0"/>
                <a:ea typeface="宋体" panose="02010600030101010101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853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5" grpId="0"/>
      <p:bldP spid="7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文本框 99"/>
          <p:cNvSpPr txBox="1">
            <a:spLocks noChangeArrowheads="1"/>
          </p:cNvSpPr>
          <p:nvPr/>
        </p:nvSpPr>
        <p:spPr bwMode="auto">
          <a:xfrm>
            <a:off x="873726" y="557805"/>
            <a:ext cx="5538643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(2)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若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AP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     ，求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⊙</a:t>
            </a:r>
            <a:r>
              <a:rPr lang="en-US" altLang="zh-CN" sz="2800" b="1" i="1" dirty="0">
                <a:solidFill>
                  <a:prstClr val="black"/>
                </a:solidFill>
                <a:latin typeface="+mn-lt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的半径．</a:t>
            </a:r>
          </a:p>
        </p:txBody>
      </p:sp>
      <p:grpSp>
        <p:nvGrpSpPr>
          <p:cNvPr id="79874" name="组合 19"/>
          <p:cNvGrpSpPr>
            <a:grpSpLocks/>
          </p:cNvGrpSpPr>
          <p:nvPr/>
        </p:nvGrpSpPr>
        <p:grpSpPr bwMode="auto">
          <a:xfrm>
            <a:off x="5224463" y="1944688"/>
            <a:ext cx="2790200" cy="1601787"/>
            <a:chOff x="7372" y="4229"/>
            <a:chExt cx="5858" cy="3367"/>
          </a:xfrm>
        </p:grpSpPr>
        <p:grpSp>
          <p:nvGrpSpPr>
            <p:cNvPr id="79875" name="组合 16"/>
            <p:cNvGrpSpPr>
              <a:grpSpLocks/>
            </p:cNvGrpSpPr>
            <p:nvPr/>
          </p:nvGrpSpPr>
          <p:grpSpPr bwMode="auto">
            <a:xfrm>
              <a:off x="7372" y="4229"/>
              <a:ext cx="5858" cy="3367"/>
              <a:chOff x="2985" y="4907"/>
              <a:chExt cx="5858" cy="3367"/>
            </a:xfrm>
          </p:grpSpPr>
          <p:grpSp>
            <p:nvGrpSpPr>
              <p:cNvPr id="79876" name="组合 8"/>
              <p:cNvGrpSpPr>
                <a:grpSpLocks/>
              </p:cNvGrpSpPr>
              <p:nvPr/>
            </p:nvGrpSpPr>
            <p:grpSpPr bwMode="auto">
              <a:xfrm>
                <a:off x="3561" y="5370"/>
                <a:ext cx="4433" cy="2904"/>
                <a:chOff x="3561" y="5370"/>
                <a:chExt cx="4433" cy="2904"/>
              </a:xfrm>
            </p:grpSpPr>
            <p:sp>
              <p:nvSpPr>
                <p:cNvPr id="79877" name="椭圆 3"/>
                <p:cNvSpPr>
                  <a:spLocks noChangeArrowheads="1"/>
                </p:cNvSpPr>
                <p:nvPr/>
              </p:nvSpPr>
              <p:spPr bwMode="auto">
                <a:xfrm>
                  <a:off x="3561" y="5370"/>
                  <a:ext cx="2967" cy="2904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800" b="1">
                    <a:solidFill>
                      <a:prstClr val="black"/>
                    </a:solidFill>
                    <a:ea typeface="仿宋" pitchFamily="49" charset="-122"/>
                  </a:endParaRPr>
                </a:p>
              </p:txBody>
            </p:sp>
            <p:cxnSp>
              <p:nvCxnSpPr>
                <p:cNvPr id="79878" name="直接连接符 4"/>
                <p:cNvCxnSpPr>
                  <a:cxnSpLocks noChangeShapeType="1"/>
                </p:cNvCxnSpPr>
                <p:nvPr/>
              </p:nvCxnSpPr>
              <p:spPr bwMode="auto">
                <a:xfrm>
                  <a:off x="3594" y="6822"/>
                  <a:ext cx="440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9879" name="椭圆 6"/>
                <p:cNvSpPr>
                  <a:spLocks noChangeArrowheads="1"/>
                </p:cNvSpPr>
                <p:nvPr/>
              </p:nvSpPr>
              <p:spPr bwMode="auto">
                <a:xfrm flipH="1" flipV="1">
                  <a:off x="4965" y="6774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800" b="1">
                    <a:solidFill>
                      <a:prstClr val="black"/>
                    </a:solidFill>
                    <a:ea typeface="仿宋" pitchFamily="49" charset="-122"/>
                  </a:endParaRPr>
                </a:p>
              </p:txBody>
            </p:sp>
            <p:sp>
              <p:nvSpPr>
                <p:cNvPr id="79880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707" y="6843"/>
                  <a:ext cx="933" cy="1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800" b="1" i="1">
                      <a:solidFill>
                        <a:prstClr val="black"/>
                      </a:solidFill>
                      <a:latin typeface="Times New Roman"/>
                      <a:ea typeface="仿宋" pitchFamily="49" charset="-122"/>
                    </a:rPr>
                    <a:t>O</a:t>
                  </a:r>
                  <a:endParaRPr lang="zh-CN" altLang="en-US" sz="2800" b="1">
                    <a:solidFill>
                      <a:prstClr val="black"/>
                    </a:solidFill>
                    <a:latin typeface="Times New Roman"/>
                    <a:ea typeface="仿宋" pitchFamily="49" charset="-122"/>
                  </a:endParaRPr>
                </a:p>
              </p:txBody>
            </p:sp>
          </p:grpSp>
          <p:cxnSp>
            <p:nvCxnSpPr>
              <p:cNvPr id="79881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3594" y="5627"/>
                <a:ext cx="2245" cy="11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882" name="直接连接符 10"/>
              <p:cNvCxnSpPr>
                <a:cxnSpLocks noChangeShapeType="1"/>
              </p:cNvCxnSpPr>
              <p:nvPr/>
            </p:nvCxnSpPr>
            <p:spPr bwMode="auto">
              <a:xfrm>
                <a:off x="5826" y="5587"/>
                <a:ext cx="2168" cy="1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883" name="直接连接符 11"/>
              <p:cNvCxnSpPr>
                <a:cxnSpLocks noChangeShapeType="1"/>
                <a:stCxn id="79880" idx="0"/>
              </p:cNvCxnSpPr>
              <p:nvPr/>
            </p:nvCxnSpPr>
            <p:spPr bwMode="auto">
              <a:xfrm flipV="1">
                <a:off x="5174" y="5627"/>
                <a:ext cx="712" cy="12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884" name="文本框 12"/>
              <p:cNvSpPr txBox="1">
                <a:spLocks noChangeArrowheads="1"/>
              </p:cNvSpPr>
              <p:nvPr/>
            </p:nvSpPr>
            <p:spPr bwMode="auto">
              <a:xfrm>
                <a:off x="5826" y="4907"/>
                <a:ext cx="88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i="1">
                    <a:solidFill>
                      <a:prstClr val="black"/>
                    </a:solidFill>
                    <a:latin typeface="Times New Roman"/>
                    <a:ea typeface="仿宋" pitchFamily="49" charset="-122"/>
                  </a:rPr>
                  <a:t>A</a:t>
                </a:r>
                <a:endParaRPr lang="zh-CN" altLang="en-US" sz="2800" b="1">
                  <a:solidFill>
                    <a:prstClr val="black"/>
                  </a:solidFill>
                  <a:latin typeface="Times New Roman"/>
                  <a:ea typeface="仿宋" pitchFamily="49" charset="-122"/>
                </a:endParaRPr>
              </a:p>
            </p:txBody>
          </p:sp>
          <p:sp>
            <p:nvSpPr>
              <p:cNvPr id="79885" name="文本框 13"/>
              <p:cNvSpPr txBox="1">
                <a:spLocks noChangeArrowheads="1"/>
              </p:cNvSpPr>
              <p:nvPr/>
            </p:nvSpPr>
            <p:spPr bwMode="auto">
              <a:xfrm>
                <a:off x="6468" y="6784"/>
                <a:ext cx="88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i="1">
                    <a:solidFill>
                      <a:prstClr val="black"/>
                    </a:solidFill>
                    <a:latin typeface="Times New Roman"/>
                    <a:ea typeface="仿宋" pitchFamily="49" charset="-122"/>
                  </a:rPr>
                  <a:t>B</a:t>
                </a:r>
                <a:endParaRPr lang="zh-CN" altLang="en-US" sz="2800" b="1">
                  <a:solidFill>
                    <a:prstClr val="black"/>
                  </a:solidFill>
                  <a:latin typeface="Times New Roman"/>
                  <a:ea typeface="仿宋" pitchFamily="49" charset="-122"/>
                </a:endParaRPr>
              </a:p>
            </p:txBody>
          </p:sp>
          <p:sp>
            <p:nvSpPr>
              <p:cNvPr id="79886" name="文本框 14"/>
              <p:cNvSpPr txBox="1">
                <a:spLocks noChangeArrowheads="1"/>
              </p:cNvSpPr>
              <p:nvPr/>
            </p:nvSpPr>
            <p:spPr bwMode="auto">
              <a:xfrm>
                <a:off x="7994" y="6636"/>
                <a:ext cx="84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i="1">
                    <a:solidFill>
                      <a:prstClr val="black"/>
                    </a:solidFill>
                    <a:latin typeface="Times New Roman"/>
                    <a:ea typeface="仿宋" pitchFamily="49" charset="-122"/>
                  </a:rPr>
                  <a:t>P</a:t>
                </a:r>
                <a:endParaRPr lang="zh-CN" altLang="en-US" sz="2800" b="1">
                  <a:solidFill>
                    <a:prstClr val="black"/>
                  </a:solidFill>
                  <a:latin typeface="Times New Roman"/>
                  <a:ea typeface="仿宋" pitchFamily="49" charset="-122"/>
                </a:endParaRPr>
              </a:p>
            </p:txBody>
          </p:sp>
          <p:sp>
            <p:nvSpPr>
              <p:cNvPr id="79887" name="文本框 15"/>
              <p:cNvSpPr txBox="1">
                <a:spLocks noChangeArrowheads="1"/>
              </p:cNvSpPr>
              <p:nvPr/>
            </p:nvSpPr>
            <p:spPr bwMode="auto">
              <a:xfrm>
                <a:off x="2985" y="6410"/>
                <a:ext cx="88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b="1" i="1">
                    <a:solidFill>
                      <a:prstClr val="black"/>
                    </a:solidFill>
                    <a:latin typeface="Times New Roman"/>
                    <a:ea typeface="仿宋" pitchFamily="49" charset="-122"/>
                  </a:rPr>
                  <a:t>C</a:t>
                </a:r>
                <a:endParaRPr lang="zh-CN" altLang="en-US" sz="2800" b="1">
                  <a:solidFill>
                    <a:prstClr val="black"/>
                  </a:solidFill>
                  <a:latin typeface="Times New Roman"/>
                  <a:ea typeface="仿宋" pitchFamily="49" charset="-122"/>
                </a:endParaRPr>
              </a:p>
            </p:txBody>
          </p:sp>
        </p:grpSp>
        <p:cxnSp>
          <p:nvCxnSpPr>
            <p:cNvPr id="79888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10263" y="4909"/>
              <a:ext cx="704" cy="1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9889" name="对象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479484"/>
              </p:ext>
            </p:extLst>
          </p:nvPr>
        </p:nvGraphicFramePr>
        <p:xfrm>
          <a:off x="2588290" y="696244"/>
          <a:ext cx="3873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r:id="rId4" imgW="228600" imgH="228600" progId="Equation.DSMT4">
                  <p:embed/>
                </p:oleObj>
              </mc:Choice>
              <mc:Fallback>
                <p:oleObj r:id="rId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290" y="696244"/>
                        <a:ext cx="3873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03413" y="1685925"/>
            <a:ext cx="35290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∴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AO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∴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CB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＝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OP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OB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，</a:t>
            </a:r>
            <a:endParaRPr lang="en-US" altLang="zh-CN" sz="2800" b="1" dirty="0">
              <a:solidFill>
                <a:prstClr val="black"/>
              </a:solidFill>
              <a:latin typeface="Times New Roman"/>
              <a:ea typeface="仿宋" pitchFamily="49" charset="-122"/>
              <a:sym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即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的半径为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1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.</a:t>
            </a:r>
          </a:p>
        </p:txBody>
      </p: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1288952" y="1103318"/>
            <a:ext cx="7110951" cy="738665"/>
            <a:chOff x="393" y="6336"/>
            <a:chExt cx="12818" cy="1554"/>
          </a:xfrm>
        </p:grpSpPr>
        <p:sp>
          <p:nvSpPr>
            <p:cNvPr id="79892" name="文本框 1"/>
            <p:cNvSpPr txBox="1">
              <a:spLocks noChangeArrowheads="1"/>
            </p:cNvSpPr>
            <p:nvPr/>
          </p:nvSpPr>
          <p:spPr bwMode="auto">
            <a:xfrm>
              <a:off x="393" y="6336"/>
              <a:ext cx="12818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/>
                  <a:ea typeface="黑体" pitchFamily="49" charset="-122"/>
                </a:rPr>
                <a:t>解：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在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Rt△</a:t>
              </a:r>
              <a:r>
                <a:rPr lang="en-US" altLang="zh-CN" sz="2800" b="1" i="1" dirty="0" err="1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AOP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中，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∠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P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30°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，</a:t>
              </a:r>
              <a:r>
                <a:rPr lang="en-US" altLang="zh-CN" sz="2800" b="1" i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AP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 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=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/>
                  <a:ea typeface="仿宋" pitchFamily="49" charset="-122"/>
                </a:rPr>
                <a:t>      ，</a:t>
              </a:r>
            </a:p>
          </p:txBody>
        </p:sp>
        <p:graphicFrame>
          <p:nvGraphicFramePr>
            <p:cNvPr id="79893" name="对象 3">
              <a:hlinkClick r:id="" action="ppaction://ole?verb=1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988917"/>
                </p:ext>
              </p:extLst>
            </p:nvPr>
          </p:nvGraphicFramePr>
          <p:xfrm>
            <a:off x="11332" y="6749"/>
            <a:ext cx="813" cy="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2" y="6749"/>
                          <a:ext cx="813" cy="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18"/>
          <p:cNvSpPr txBox="1"/>
          <p:nvPr/>
        </p:nvSpPr>
        <p:spPr>
          <a:xfrm>
            <a:off x="552450" y="-20538"/>
            <a:ext cx="1457325" cy="474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Segoe Print" panose="02000600000000000000" charset="0"/>
                <a:ea typeface="宋体" panose="02010600030101010101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01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ws_1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04" y="1693753"/>
            <a:ext cx="17859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742950" y="740219"/>
            <a:ext cx="8401050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  <a:tab pos="38481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3.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如图所示，点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外一点，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交⊙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的切线，切点是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，且∠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30°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的半径．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Times New Roman"/>
              </a:rPr>
              <a:t>	</a:t>
            </a:r>
            <a:endParaRPr lang="en-US" altLang="zh-CN" dirty="0">
              <a:solidFill>
                <a:srgbClr val="000000"/>
              </a:solidFill>
              <a:latin typeface="Times New Roman"/>
              <a:ea typeface="楷体_GB2312" pitchFamily="49" charset="-122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8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42950" y="2478346"/>
            <a:ext cx="8145869" cy="23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6096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ea typeface="黑体" pitchFamily="49" charset="-122"/>
              </a:rPr>
              <a:t>解：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连接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OC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因为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AC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O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的切线</a:t>
            </a:r>
            <a:r>
              <a:rPr lang="zh-CN" altLang="en-US" sz="2400" b="1" dirty="0">
                <a:solidFill>
                  <a:srgbClr val="FF0000"/>
                </a:solidFill>
                <a:latin typeface="仿宋_GB2312" charset="-122"/>
                <a:ea typeface="仿宋_GB231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所以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OCA </a:t>
            </a:r>
            <a:r>
              <a:rPr lang="zh-CN" altLang="en-US" sz="2400" b="1" dirty="0">
                <a:solidFill>
                  <a:srgbClr val="FF0000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90°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.</a:t>
            </a: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400" b="1" dirty="0">
              <a:solidFill>
                <a:prstClr val="black"/>
              </a:solidFill>
              <a:latin typeface="Times New Roman" pitchFamily="18" charset="0"/>
              <a:ea typeface="仿宋_GB2312" charset="-122"/>
            </a:endParaRPr>
          </a:p>
          <a:p>
            <a:pPr fontAlgn="base">
              <a:lnSpc>
                <a:spcPts val="26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又</a:t>
            </a:r>
            <a:r>
              <a:rPr lang="en-US" altLang="zh-CN" sz="24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∵ 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30°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，</a:t>
            </a:r>
            <a:endParaRPr lang="en-US" altLang="zh-CN" sz="2400" b="1" dirty="0">
              <a:solidFill>
                <a:prstClr val="black"/>
              </a:solidFill>
              <a:latin typeface="仿宋_GB2312" charset="-122"/>
              <a:ea typeface="仿宋_GB2312" charset="-122"/>
            </a:endParaRPr>
          </a:p>
          <a:p>
            <a:pPr fontAlgn="base">
              <a:lnSpc>
                <a:spcPts val="26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        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  <a:sym typeface="宋体" pitchFamily="2" charset="-122"/>
              </a:rPr>
              <a:t>∴ 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COB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60°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  <a:sym typeface="宋体" pitchFamily="2" charset="-122"/>
              </a:rPr>
              <a:t> </a:t>
            </a:r>
          </a:p>
          <a:p>
            <a:pPr fontAlgn="base">
              <a:lnSpc>
                <a:spcPts val="26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  <a:sym typeface="宋体" pitchFamily="2" charset="-122"/>
              </a:rPr>
              <a:t>       ∴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OBC 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是等边三角形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．</a:t>
            </a: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 dirty="0">
              <a:solidFill>
                <a:prstClr val="black"/>
              </a:solidFill>
              <a:latin typeface="仿宋_GB2312" charset="-122"/>
              <a:ea typeface="仿宋_GB2312" charset="-122"/>
            </a:endParaRPr>
          </a:p>
          <a:p>
            <a:pPr fontAlgn="base">
              <a:lnSpc>
                <a:spcPts val="265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  <a:sym typeface="宋体" pitchFamily="2" charset="-122"/>
              </a:rPr>
              <a:t>       ∴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OB</a:t>
            </a:r>
            <a:r>
              <a:rPr lang="zh-CN" altLang="en-US" sz="2400" b="1" dirty="0">
                <a:solidFill>
                  <a:srgbClr val="FF0000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仿宋_GB2312" charset="-122"/>
                <a:ea typeface="仿宋_GB231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仿宋_GB2312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仿宋_GB2312" charset="-122"/>
                <a:ea typeface="仿宋_GB2312" charset="-122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即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O 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的半径为 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仿宋_GB2312" charset="-122"/>
              </a:rPr>
              <a:t>1.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58421" y="616154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72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2"/>
          <p:cNvSpPr txBox="1">
            <a:spLocks noChangeArrowheads="1"/>
          </p:cNvSpPr>
          <p:nvPr/>
        </p:nvSpPr>
        <p:spPr bwMode="auto">
          <a:xfrm>
            <a:off x="395536" y="915566"/>
            <a:ext cx="8230043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图，在⊙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为直径，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为弦．过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延长线上一点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G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，作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GD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⊥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，交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，交⊙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F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GE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的中点，连接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CF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CM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．判断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CM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与⊙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的位置关系，并说明理由；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zh-CN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grpSp>
        <p:nvGrpSpPr>
          <p:cNvPr id="7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8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1" name="缺角矩形 10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缺角矩形 11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缺角矩形 12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缺角矩形 13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连接中考</a:t>
              </a:r>
            </a:p>
          </p:txBody>
        </p:sp>
      </p:grpSp>
      <p:cxnSp>
        <p:nvCxnSpPr>
          <p:cNvPr id="15" name="直线连接符 14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17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96" y="3180174"/>
            <a:ext cx="2639568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17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500765" y="1084447"/>
            <a:ext cx="836176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解：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CM</a:t>
            </a:r>
            <a:r>
              <a:rPr lang="zh-CN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与⊙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相切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．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理由如下：连接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，如图，</a:t>
            </a:r>
          </a:p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GD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于点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，∴∠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+∠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GBD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=90°，∵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为直径，</a:t>
            </a:r>
          </a:p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=90°，∵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点为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GE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的中点，∴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MG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ME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G=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∠1，∵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，∴∠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=∠2，∴∠1+∠2=90°，</a:t>
            </a:r>
          </a:p>
          <a:p>
            <a:pPr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OCM=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90°，∴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CM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，∴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CM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为⊙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的切线；</a:t>
            </a:r>
          </a:p>
        </p:txBody>
      </p:sp>
      <p:grpSp>
        <p:nvGrpSpPr>
          <p:cNvPr id="7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8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1" name="缺角矩形 10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缺角矩形 11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缺角矩形 12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缺角矩形 13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连接中考</a:t>
              </a:r>
            </a:p>
          </p:txBody>
        </p:sp>
      </p:grpSp>
      <p:cxnSp>
        <p:nvCxnSpPr>
          <p:cNvPr id="15" name="直线连接符 14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17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532"/>
            <a:ext cx="2639568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96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ChangeArrowheads="1"/>
          </p:cNvSpPr>
          <p:nvPr/>
        </p:nvSpPr>
        <p:spPr bwMode="auto">
          <a:xfrm>
            <a:off x="579956" y="1101725"/>
            <a:ext cx="829823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楷体" pitchFamily="49" charset="-122"/>
              </a:rPr>
              <a:t>   1.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判断下列命题是否正确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     ⑴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  经过半径外端的直线是圆的切线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     ⑵  垂直于半径的直线是圆的切线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    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      ）</a:t>
            </a: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   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⑶  过直径的外端并且垂直于这条直径的直线是圆的切线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                                                            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                                                                                    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      ）</a:t>
            </a: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     ⑷  和圆只有一个公共点的直线是圆的切线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      ）</a:t>
            </a: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     ⑸  </a:t>
            </a:r>
            <a:r>
              <a:rPr lang="zh-CN" altLang="zh-CN" sz="2400" b="1" dirty="0">
                <a:solidFill>
                  <a:prstClr val="black"/>
                </a:solidFill>
                <a:ea typeface="楷体" pitchFamily="49" charset="-122"/>
              </a:rPr>
              <a:t>过直径一端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点</a:t>
            </a:r>
            <a:r>
              <a:rPr lang="zh-CN" altLang="zh-CN" sz="2400" b="1" dirty="0">
                <a:solidFill>
                  <a:prstClr val="black"/>
                </a:solidFill>
                <a:ea typeface="楷体" pitchFamily="49" charset="-122"/>
              </a:rPr>
              <a:t>且垂直于直径的直线是圆的切线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      ）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369050" y="1728751"/>
            <a:ext cx="52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369050" y="2322438"/>
            <a:ext cx="52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61854" y="3351582"/>
            <a:ext cx="479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34225" y="3914812"/>
            <a:ext cx="481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110353" y="4519612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√</a:t>
            </a:r>
          </a:p>
        </p:txBody>
      </p:sp>
      <p:cxnSp>
        <p:nvCxnSpPr>
          <p:cNvPr id="12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14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5" name="组合 1"/>
          <p:cNvGrpSpPr>
            <a:grpSpLocks noChangeAspect="1"/>
          </p:cNvGrpSpPr>
          <p:nvPr/>
        </p:nvGrpSpPr>
        <p:grpSpPr>
          <a:xfrm>
            <a:off x="3188653" y="598389"/>
            <a:ext cx="2411412" cy="450850"/>
            <a:chOff x="3564387" y="597378"/>
            <a:chExt cx="2247990" cy="419195"/>
          </a:xfrm>
        </p:grpSpPr>
        <p:sp>
          <p:nvSpPr>
            <p:cNvPr id="16" name="缺角矩形 15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缺角矩形 16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缺角矩形 17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缺角矩形 18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缺角矩形 19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3153728" y="555526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9605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6"/>
          <p:cNvSpPr txBox="1">
            <a:spLocks noChangeArrowheads="1"/>
          </p:cNvSpPr>
          <p:nvPr/>
        </p:nvSpPr>
        <p:spPr bwMode="auto">
          <a:xfrm>
            <a:off x="734341" y="1214887"/>
            <a:ext cx="80375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如图所示，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上一点，且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=5,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PO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=13,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AP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=12,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的位置关系是</a:t>
            </a:r>
            <a:r>
              <a:rPr lang="zh-CN" altLang="en-US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       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endParaRPr lang="zh-CN" altLang="zh-CN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grpSp>
        <p:nvGrpSpPr>
          <p:cNvPr id="87043" name="组合 72"/>
          <p:cNvGrpSpPr>
            <a:grpSpLocks/>
          </p:cNvGrpSpPr>
          <p:nvPr/>
        </p:nvGrpSpPr>
        <p:grpSpPr bwMode="auto">
          <a:xfrm>
            <a:off x="5778198" y="3024731"/>
            <a:ext cx="1797050" cy="1584325"/>
            <a:chOff x="683568" y="2034214"/>
            <a:chExt cx="2396954" cy="2111966"/>
          </a:xfrm>
        </p:grpSpPr>
        <p:sp>
          <p:nvSpPr>
            <p:cNvPr id="87044" name="TextBox 41"/>
            <p:cNvSpPr txBox="1">
              <a:spLocks noChangeArrowheads="1"/>
            </p:cNvSpPr>
            <p:nvPr/>
          </p:nvSpPr>
          <p:spPr bwMode="auto">
            <a:xfrm>
              <a:off x="1869138" y="2034214"/>
              <a:ext cx="430361" cy="49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7045" name="组合 44"/>
            <p:cNvGrpSpPr>
              <a:grpSpLocks/>
            </p:cNvGrpSpPr>
            <p:nvPr/>
          </p:nvGrpSpPr>
          <p:grpSpPr bwMode="auto">
            <a:xfrm>
              <a:off x="683568" y="2348880"/>
              <a:ext cx="2396954" cy="1797300"/>
              <a:chOff x="683568" y="2348880"/>
              <a:chExt cx="2396954" cy="1797300"/>
            </a:xfrm>
          </p:grpSpPr>
          <p:grpSp>
            <p:nvGrpSpPr>
              <p:cNvPr id="87046" name="组合 42"/>
              <p:cNvGrpSpPr>
                <a:grpSpLocks/>
              </p:cNvGrpSpPr>
              <p:nvPr/>
            </p:nvGrpSpPr>
            <p:grpSpPr bwMode="auto">
              <a:xfrm>
                <a:off x="683568" y="2348880"/>
                <a:ext cx="2396954" cy="1368902"/>
                <a:chOff x="683568" y="2348880"/>
                <a:chExt cx="2396954" cy="1368902"/>
              </a:xfrm>
            </p:grpSpPr>
            <p:sp>
              <p:nvSpPr>
                <p:cNvPr id="87047" name="Oval 17"/>
                <p:cNvSpPr>
                  <a:spLocks noChangeArrowheads="1"/>
                </p:cNvSpPr>
                <p:nvPr/>
              </p:nvSpPr>
              <p:spPr bwMode="auto">
                <a:xfrm>
                  <a:off x="1691680" y="2348880"/>
                  <a:ext cx="1388842" cy="136890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87048" name="Oval 30"/>
                <p:cNvSpPr>
                  <a:spLocks noChangeArrowheads="1"/>
                </p:cNvSpPr>
                <p:nvPr/>
              </p:nvSpPr>
              <p:spPr bwMode="auto">
                <a:xfrm>
                  <a:off x="2339752" y="2969334"/>
                  <a:ext cx="94608" cy="92615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87049" name="直接连接符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08096" y="2996952"/>
                  <a:ext cx="135914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050" name="直接连接符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0340" y="2420888"/>
                  <a:ext cx="1061380" cy="5760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051" name="直接连接符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105972" y="2394254"/>
                  <a:ext cx="296777" cy="6274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7052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83568" y="2889432"/>
                  <a:ext cx="430361" cy="490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P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053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2399582" y="2852936"/>
                  <a:ext cx="464248" cy="490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O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7054" name="TextBox 43"/>
              <p:cNvSpPr txBox="1">
                <a:spLocks noChangeArrowheads="1"/>
              </p:cNvSpPr>
              <p:nvPr/>
            </p:nvSpPr>
            <p:spPr bwMode="auto">
              <a:xfrm>
                <a:off x="1862330" y="3717032"/>
                <a:ext cx="879360" cy="429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1500">
                    <a:solidFill>
                      <a:prstClr val="black"/>
                    </a:solidFill>
                    <a:latin typeface="黑体" pitchFamily="49" charset="-122"/>
                    <a:ea typeface="黑体" pitchFamily="49" charset="-122"/>
                  </a:rPr>
                  <a:t>第</a:t>
                </a:r>
                <a:r>
                  <a:rPr lang="en-US" altLang="zh-CN" sz="1500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</a:rPr>
                  <a:t>2</a:t>
                </a:r>
                <a:r>
                  <a:rPr lang="zh-CN" altLang="en-US" sz="1500">
                    <a:solidFill>
                      <a:prstClr val="black"/>
                    </a:solidFill>
                    <a:latin typeface="黑体" pitchFamily="49" charset="-122"/>
                    <a:ea typeface="黑体" pitchFamily="49" charset="-122"/>
                  </a:rPr>
                  <a:t>题</a:t>
                </a:r>
              </a:p>
            </p:txBody>
          </p:sp>
        </p:grpSp>
      </p:grpSp>
      <p:sp>
        <p:nvSpPr>
          <p:cNvPr id="3" name="TextBox 74"/>
          <p:cNvSpPr txBox="1">
            <a:spLocks noChangeArrowheads="1"/>
          </p:cNvSpPr>
          <p:nvPr/>
        </p:nvSpPr>
        <p:spPr bwMode="auto">
          <a:xfrm>
            <a:off x="6150859" y="2263453"/>
            <a:ext cx="906017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相切</a:t>
            </a:r>
          </a:p>
        </p:txBody>
      </p:sp>
      <p:cxnSp>
        <p:nvCxnSpPr>
          <p:cNvPr id="33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3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6" name="组合 1"/>
          <p:cNvGrpSpPr>
            <a:grpSpLocks noChangeAspect="1"/>
          </p:cNvGrpSpPr>
          <p:nvPr/>
        </p:nvGrpSpPr>
        <p:grpSpPr>
          <a:xfrm>
            <a:off x="3188653" y="655275"/>
            <a:ext cx="2411412" cy="450850"/>
            <a:chOff x="3564387" y="597378"/>
            <a:chExt cx="2247990" cy="419195"/>
          </a:xfrm>
        </p:grpSpPr>
        <p:sp>
          <p:nvSpPr>
            <p:cNvPr id="37" name="缺角矩形 36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缺角矩形 37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缺角矩形 38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缺角矩形 39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缺角矩形 40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5"/>
          <p:cNvSpPr txBox="1"/>
          <p:nvPr/>
        </p:nvSpPr>
        <p:spPr>
          <a:xfrm>
            <a:off x="3153728" y="612412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5693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13"/>
          <p:cNvSpPr txBox="1">
            <a:spLocks noChangeArrowheads="1"/>
          </p:cNvSpPr>
          <p:nvPr/>
        </p:nvSpPr>
        <p:spPr bwMode="auto">
          <a:xfrm>
            <a:off x="552450" y="1050903"/>
            <a:ext cx="825130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3.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如图，在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的内接四边形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ABCD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是直径，∠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BCD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=120°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，过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点的切线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PD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与直线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交于点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，则∠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ADP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的度数为（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40°                             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35°   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30°                            D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45°</a:t>
            </a:r>
            <a:endParaRPr lang="zh-CN" altLang="zh-CN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87055" name="Oval 17"/>
          <p:cNvSpPr>
            <a:spLocks noChangeArrowheads="1"/>
          </p:cNvSpPr>
          <p:nvPr/>
        </p:nvSpPr>
        <p:spPr bwMode="auto">
          <a:xfrm>
            <a:off x="7021439" y="2630014"/>
            <a:ext cx="1039812" cy="1027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7056" name="Oval 30"/>
          <p:cNvSpPr>
            <a:spLocks noChangeArrowheads="1"/>
          </p:cNvSpPr>
          <p:nvPr/>
        </p:nvSpPr>
        <p:spPr bwMode="auto">
          <a:xfrm>
            <a:off x="7507214" y="3096739"/>
            <a:ext cx="69850" cy="68262"/>
          </a:xfrm>
          <a:prstGeom prst="ellipse">
            <a:avLst/>
          </a:prstGeom>
          <a:solidFill>
            <a:schemeClr val="tx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87057" name="直接连接符 50"/>
          <p:cNvCxnSpPr>
            <a:cxnSpLocks noChangeShapeType="1"/>
            <a:stCxn id="87055" idx="6"/>
          </p:cNvCxnSpPr>
          <p:nvPr/>
        </p:nvCxnSpPr>
        <p:spPr bwMode="auto">
          <a:xfrm flipH="1" flipV="1">
            <a:off x="6507089" y="3064989"/>
            <a:ext cx="1554162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直接连接符 51"/>
          <p:cNvCxnSpPr>
            <a:cxnSpLocks noChangeShapeType="1"/>
            <a:stCxn id="87055" idx="6"/>
          </p:cNvCxnSpPr>
          <p:nvPr/>
        </p:nvCxnSpPr>
        <p:spPr bwMode="auto">
          <a:xfrm flipV="1">
            <a:off x="6494389" y="2685576"/>
            <a:ext cx="7953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52"/>
          <p:cNvCxnSpPr>
            <a:cxnSpLocks noChangeShapeType="1"/>
            <a:stCxn id="87055" idx="6"/>
          </p:cNvCxnSpPr>
          <p:nvPr/>
        </p:nvCxnSpPr>
        <p:spPr bwMode="auto">
          <a:xfrm flipH="1" flipV="1">
            <a:off x="7323064" y="2660176"/>
            <a:ext cx="222250" cy="47148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0" name="TextBox 53"/>
          <p:cNvSpPr txBox="1">
            <a:spLocks noChangeArrowheads="1"/>
          </p:cNvSpPr>
          <p:nvPr/>
        </p:nvSpPr>
        <p:spPr bwMode="auto">
          <a:xfrm>
            <a:off x="6264201" y="3036414"/>
            <a:ext cx="32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</a:rPr>
              <a:t>P</a:t>
            </a:r>
            <a:endParaRPr lang="en-US" altLang="zh-CN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61" name="TextBox 54"/>
          <p:cNvSpPr txBox="1">
            <a:spLocks noChangeArrowheads="1"/>
          </p:cNvSpPr>
          <p:nvPr/>
        </p:nvSpPr>
        <p:spPr bwMode="auto">
          <a:xfrm>
            <a:off x="7397676" y="3171351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en-US" altLang="zh-CN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62" name="TextBox 47"/>
          <p:cNvSpPr txBox="1">
            <a:spLocks noChangeArrowheads="1"/>
          </p:cNvSpPr>
          <p:nvPr/>
        </p:nvSpPr>
        <p:spPr bwMode="auto">
          <a:xfrm>
            <a:off x="7148439" y="3657126"/>
            <a:ext cx="6588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5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1500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15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题</a:t>
            </a:r>
          </a:p>
        </p:txBody>
      </p:sp>
      <p:sp>
        <p:nvSpPr>
          <p:cNvPr id="87063" name="TextBox 62"/>
          <p:cNvSpPr txBox="1">
            <a:spLocks noChangeArrowheads="1"/>
          </p:cNvSpPr>
          <p:nvPr/>
        </p:nvSpPr>
        <p:spPr bwMode="auto">
          <a:xfrm>
            <a:off x="7111926" y="2415701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endParaRPr lang="en-US" altLang="zh-CN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064" name="直接连接符 64"/>
          <p:cNvCxnSpPr>
            <a:cxnSpLocks noChangeShapeType="1"/>
            <a:stCxn id="87055" idx="6"/>
          </p:cNvCxnSpPr>
          <p:nvPr/>
        </p:nvCxnSpPr>
        <p:spPr bwMode="auto">
          <a:xfrm flipH="1">
            <a:off x="7007151" y="2677639"/>
            <a:ext cx="323850" cy="46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直接连接符 66"/>
          <p:cNvCxnSpPr>
            <a:cxnSpLocks noChangeShapeType="1"/>
            <a:stCxn id="87055" idx="6"/>
            <a:endCxn id="87069" idx="1"/>
          </p:cNvCxnSpPr>
          <p:nvPr/>
        </p:nvCxnSpPr>
        <p:spPr bwMode="auto">
          <a:xfrm flipH="1" flipV="1">
            <a:off x="7883451" y="2761776"/>
            <a:ext cx="177800" cy="382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6" name="直接连接符 68"/>
          <p:cNvCxnSpPr>
            <a:cxnSpLocks noChangeShapeType="1"/>
            <a:stCxn id="87055" idx="6"/>
            <a:endCxn id="87069" idx="1"/>
          </p:cNvCxnSpPr>
          <p:nvPr/>
        </p:nvCxnSpPr>
        <p:spPr bwMode="auto">
          <a:xfrm flipH="1" flipV="1">
            <a:off x="7883451" y="2761776"/>
            <a:ext cx="177800" cy="382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7" name="TextBox 69"/>
          <p:cNvSpPr txBox="1">
            <a:spLocks noChangeArrowheads="1"/>
          </p:cNvSpPr>
          <p:nvPr/>
        </p:nvSpPr>
        <p:spPr bwMode="auto">
          <a:xfrm>
            <a:off x="6769026" y="3063401"/>
            <a:ext cx="32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</a:rPr>
              <a:t>A</a:t>
            </a:r>
            <a:endParaRPr lang="en-US" altLang="zh-CN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68" name="TextBox 70"/>
          <p:cNvSpPr txBox="1">
            <a:spLocks noChangeArrowheads="1"/>
          </p:cNvSpPr>
          <p:nvPr/>
        </p:nvSpPr>
        <p:spPr bwMode="auto">
          <a:xfrm>
            <a:off x="8100939" y="3009426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</a:rPr>
              <a:t>B</a:t>
            </a:r>
            <a:endParaRPr lang="en-US" altLang="zh-CN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69" name="TextBox 71"/>
          <p:cNvSpPr txBox="1">
            <a:spLocks noChangeArrowheads="1"/>
          </p:cNvSpPr>
          <p:nvPr/>
        </p:nvSpPr>
        <p:spPr bwMode="auto">
          <a:xfrm>
            <a:off x="7883451" y="2577626"/>
            <a:ext cx="334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</a:rPr>
              <a:t>C</a:t>
            </a:r>
            <a:endParaRPr lang="en-US" altLang="zh-CN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75"/>
          <p:cNvSpPr txBox="1">
            <a:spLocks noChangeArrowheads="1"/>
          </p:cNvSpPr>
          <p:nvPr/>
        </p:nvSpPr>
        <p:spPr bwMode="auto">
          <a:xfrm>
            <a:off x="3865620" y="2199166"/>
            <a:ext cx="423514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cxnSp>
        <p:nvCxnSpPr>
          <p:cNvPr id="33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3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6" name="组合 1"/>
          <p:cNvGrpSpPr>
            <a:grpSpLocks noChangeAspect="1"/>
          </p:cNvGrpSpPr>
          <p:nvPr/>
        </p:nvGrpSpPr>
        <p:grpSpPr>
          <a:xfrm>
            <a:off x="3279378" y="580157"/>
            <a:ext cx="2411412" cy="450850"/>
            <a:chOff x="3564387" y="597378"/>
            <a:chExt cx="2247990" cy="419195"/>
          </a:xfrm>
        </p:grpSpPr>
        <p:sp>
          <p:nvSpPr>
            <p:cNvPr id="37" name="缺角矩形 36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缺角矩形 37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缺角矩形 38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缺角矩形 39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缺角矩形 40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5"/>
          <p:cNvSpPr txBox="1"/>
          <p:nvPr/>
        </p:nvSpPr>
        <p:spPr>
          <a:xfrm>
            <a:off x="3244453" y="537294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0E3F7ED-05A1-4BB2-9730-08EBE5784387}"/>
              </a:ext>
            </a:extLst>
          </p:cNvPr>
          <p:cNvCxnSpPr>
            <a:endCxn id="87069" idx="1"/>
          </p:cNvCxnSpPr>
          <p:nvPr/>
        </p:nvCxnSpPr>
        <p:spPr>
          <a:xfrm>
            <a:off x="7331001" y="2677639"/>
            <a:ext cx="552450" cy="84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541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文本框 37891"/>
          <p:cNvSpPr txBox="1"/>
          <p:nvPr/>
        </p:nvSpPr>
        <p:spPr>
          <a:xfrm>
            <a:off x="409687" y="524477"/>
            <a:ext cx="8346558" cy="17727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问题</a:t>
            </a:r>
            <a:r>
              <a:rPr lang="en-US" altLang="zh-CN" sz="2800" b="1" dirty="0" smtClean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2800" b="1" noProof="1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 noProof="1" smtClean="0">
                <a:solidFill>
                  <a:srgbClr val="0000FF"/>
                </a:solidFill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 noProof="1" smtClean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sz="2800" b="1" noProof="1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图，在纸上画一条直线 </a:t>
            </a:r>
            <a:r>
              <a:rPr lang="en-US" altLang="zh-CN" sz="2800" b="1" i="1" noProof="1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noProof="1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，把钥匙环看作一个圆，在纸上移动钥匙环，你能发现在钥匙环移动的过程中，它与直线</a:t>
            </a:r>
            <a:r>
              <a:rPr lang="en-US" altLang="zh-CN" sz="2800" b="1" i="1" noProof="1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noProof="1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的公共点的个数吗？</a:t>
            </a:r>
          </a:p>
        </p:txBody>
      </p:sp>
      <p:sp>
        <p:nvSpPr>
          <p:cNvPr id="55298" name="矩形 37897"/>
          <p:cNvSpPr>
            <a:spLocks noChangeArrowheads="1"/>
          </p:cNvSpPr>
          <p:nvPr/>
        </p:nvSpPr>
        <p:spPr bwMode="auto">
          <a:xfrm>
            <a:off x="2480186" y="2297270"/>
            <a:ext cx="4429125" cy="264636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37899" name="组合 37898"/>
          <p:cNvGrpSpPr>
            <a:grpSpLocks/>
          </p:cNvGrpSpPr>
          <p:nvPr/>
        </p:nvGrpSpPr>
        <p:grpSpPr bwMode="auto">
          <a:xfrm rot="-2473663">
            <a:off x="2789238" y="2789238"/>
            <a:ext cx="2376487" cy="917575"/>
            <a:chOff x="2336" y="754"/>
            <a:chExt cx="1996" cy="771"/>
          </a:xfrm>
        </p:grpSpPr>
        <p:sp>
          <p:nvSpPr>
            <p:cNvPr id="55300" name="椭圆 37899"/>
            <p:cNvSpPr>
              <a:spLocks noChangeArrowheads="1"/>
            </p:cNvSpPr>
            <p:nvPr/>
          </p:nvSpPr>
          <p:spPr bwMode="auto">
            <a:xfrm>
              <a:off x="2336" y="754"/>
              <a:ext cx="771" cy="7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5301" name="矩形 37900"/>
            <p:cNvSpPr>
              <a:spLocks noChangeArrowheads="1"/>
            </p:cNvSpPr>
            <p:nvPr/>
          </p:nvSpPr>
          <p:spPr bwMode="auto">
            <a:xfrm>
              <a:off x="3061" y="1071"/>
              <a:ext cx="1271" cy="9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5302" name="矩形 37901"/>
            <p:cNvSpPr>
              <a:spLocks noChangeArrowheads="1"/>
            </p:cNvSpPr>
            <p:nvPr/>
          </p:nvSpPr>
          <p:spPr bwMode="auto">
            <a:xfrm>
              <a:off x="3696" y="981"/>
              <a:ext cx="46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5303" name="矩形 37902"/>
            <p:cNvSpPr>
              <a:spLocks noChangeArrowheads="1"/>
            </p:cNvSpPr>
            <p:nvPr/>
          </p:nvSpPr>
          <p:spPr bwMode="auto">
            <a:xfrm>
              <a:off x="4149" y="981"/>
              <a:ext cx="46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5304" name="矩形 37903"/>
            <p:cNvSpPr>
              <a:spLocks noChangeArrowheads="1"/>
            </p:cNvSpPr>
            <p:nvPr/>
          </p:nvSpPr>
          <p:spPr bwMode="auto">
            <a:xfrm>
              <a:off x="3923" y="981"/>
              <a:ext cx="46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sp>
        <p:nvSpPr>
          <p:cNvPr id="55305" name="直角三角形 37904"/>
          <p:cNvSpPr>
            <a:spLocks noChangeArrowheads="1"/>
          </p:cNvSpPr>
          <p:nvPr/>
        </p:nvSpPr>
        <p:spPr bwMode="auto">
          <a:xfrm>
            <a:off x="2474509" y="2297269"/>
            <a:ext cx="2970212" cy="2646363"/>
          </a:xfrm>
          <a:prstGeom prst="rtTriangl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ea typeface="宋体" pitchFamily="2" charset="-122"/>
              </a:rPr>
              <a:t>探究新知</a:t>
            </a:r>
          </a:p>
        </p:txBody>
      </p:sp>
      <p:sp>
        <p:nvSpPr>
          <p:cNvPr id="1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861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8368 -0.330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42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2"/>
          <p:cNvSpPr txBox="1">
            <a:spLocks noChangeArrowheads="1"/>
          </p:cNvSpPr>
          <p:nvPr/>
        </p:nvSpPr>
        <p:spPr bwMode="auto">
          <a:xfrm>
            <a:off x="834114" y="985838"/>
            <a:ext cx="743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4.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, 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切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B,PB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=4,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PA=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2,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则⊙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的半径多少？</a:t>
            </a:r>
          </a:p>
        </p:txBody>
      </p:sp>
      <p:grpSp>
        <p:nvGrpSpPr>
          <p:cNvPr id="88066" name="组合 9"/>
          <p:cNvGrpSpPr>
            <a:grpSpLocks/>
          </p:cNvGrpSpPr>
          <p:nvPr/>
        </p:nvGrpSpPr>
        <p:grpSpPr bwMode="auto">
          <a:xfrm>
            <a:off x="6470038" y="2118835"/>
            <a:ext cx="2163762" cy="1408112"/>
            <a:chOff x="8775" y="3463"/>
            <a:chExt cx="4546" cy="2956"/>
          </a:xfrm>
        </p:grpSpPr>
        <p:grpSp>
          <p:nvGrpSpPr>
            <p:cNvPr id="88067" name="组合 8"/>
            <p:cNvGrpSpPr>
              <a:grpSpLocks/>
            </p:cNvGrpSpPr>
            <p:nvPr/>
          </p:nvGrpSpPr>
          <p:grpSpPr bwMode="auto">
            <a:xfrm>
              <a:off x="8775" y="3515"/>
              <a:ext cx="4506" cy="2904"/>
              <a:chOff x="3561" y="5370"/>
              <a:chExt cx="4506" cy="2904"/>
            </a:xfrm>
          </p:grpSpPr>
          <p:sp>
            <p:nvSpPr>
              <p:cNvPr id="88068" name="椭圆 3"/>
              <p:cNvSpPr>
                <a:spLocks noChangeArrowheads="1"/>
              </p:cNvSpPr>
              <p:nvPr/>
            </p:nvSpPr>
            <p:spPr bwMode="auto">
              <a:xfrm>
                <a:off x="3561" y="5370"/>
                <a:ext cx="2967" cy="29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srgbClr val="0000FF"/>
                  </a:solidFill>
                  <a:ea typeface="黑体" pitchFamily="49" charset="-122"/>
                </a:endParaRPr>
              </a:p>
            </p:txBody>
          </p:sp>
          <p:cxnSp>
            <p:nvCxnSpPr>
              <p:cNvPr id="88069" name="直接连接符 4"/>
              <p:cNvCxnSpPr>
                <a:cxnSpLocks noChangeShapeType="1"/>
              </p:cNvCxnSpPr>
              <p:nvPr/>
            </p:nvCxnSpPr>
            <p:spPr bwMode="auto">
              <a:xfrm flipV="1">
                <a:off x="5063" y="6812"/>
                <a:ext cx="300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070" name="椭圆 6"/>
              <p:cNvSpPr>
                <a:spLocks noChangeArrowheads="1"/>
              </p:cNvSpPr>
              <p:nvPr/>
            </p:nvSpPr>
            <p:spPr bwMode="auto">
              <a:xfrm flipH="1" flipV="1">
                <a:off x="4965" y="6774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8071" name="文本框 7"/>
              <p:cNvSpPr txBox="1">
                <a:spLocks noChangeArrowheads="1"/>
              </p:cNvSpPr>
              <p:nvPr/>
            </p:nvSpPr>
            <p:spPr bwMode="auto">
              <a:xfrm>
                <a:off x="4707" y="6843"/>
                <a:ext cx="731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  <a:ea typeface="黑体" pitchFamily="49" charset="-122"/>
                    <a:sym typeface="宋体" pitchFamily="2" charset="-122"/>
                  </a:rPr>
                  <a:t>O</a:t>
                </a:r>
                <a:endPara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cxnSp>
          <p:nvCxnSpPr>
            <p:cNvPr id="88072" name="直接连接符 1"/>
            <p:cNvCxnSpPr>
              <a:cxnSpLocks noChangeShapeType="1"/>
            </p:cNvCxnSpPr>
            <p:nvPr/>
          </p:nvCxnSpPr>
          <p:spPr bwMode="auto">
            <a:xfrm>
              <a:off x="10559" y="3463"/>
              <a:ext cx="2762" cy="14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 flipV="1">
            <a:off x="7151687" y="2217738"/>
            <a:ext cx="334963" cy="6127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74" name="文本框 10"/>
          <p:cNvSpPr txBox="1">
            <a:spLocks noChangeArrowheads="1"/>
          </p:cNvSpPr>
          <p:nvPr/>
        </p:nvSpPr>
        <p:spPr bwMode="auto">
          <a:xfrm>
            <a:off x="8629038" y="2687160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</a:t>
            </a:r>
          </a:p>
        </p:txBody>
      </p:sp>
      <p:sp>
        <p:nvSpPr>
          <p:cNvPr id="88075" name="文本框 11"/>
          <p:cNvSpPr txBox="1">
            <a:spLocks noChangeArrowheads="1"/>
          </p:cNvSpPr>
          <p:nvPr/>
        </p:nvSpPr>
        <p:spPr bwMode="auto">
          <a:xfrm>
            <a:off x="7387613" y="233997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88076" name="文本框 12"/>
          <p:cNvSpPr txBox="1">
            <a:spLocks noChangeArrowheads="1"/>
          </p:cNvSpPr>
          <p:nvPr/>
        </p:nvSpPr>
        <p:spPr bwMode="auto">
          <a:xfrm>
            <a:off x="7835288" y="2761772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87411" y="1657170"/>
            <a:ext cx="4262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2400" b="1" dirty="0">
                <a:solidFill>
                  <a:srgbClr val="0000FF"/>
                </a:solidFill>
                <a:latin typeface="Times New Roman"/>
                <a:ea typeface="仿宋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∠OBP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=90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°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95979" y="2161607"/>
            <a:ext cx="50156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设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半径为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OA=OB=r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         OP=OA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+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PA=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+r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.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67110" y="3234259"/>
            <a:ext cx="2363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在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Rt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OBP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中，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456784" y="3727823"/>
            <a:ext cx="4328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OB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+PB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=PO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，即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r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+4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=(2+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)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2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.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435518" y="4281679"/>
            <a:ext cx="1638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解得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r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=3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，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949993" y="4281679"/>
            <a:ext cx="24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即⊙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的半径为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.</a:t>
            </a:r>
          </a:p>
        </p:txBody>
      </p:sp>
      <p:cxnSp>
        <p:nvCxnSpPr>
          <p:cNvPr id="20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22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1"/>
          <p:cNvGrpSpPr>
            <a:grpSpLocks noChangeAspect="1"/>
          </p:cNvGrpSpPr>
          <p:nvPr/>
        </p:nvGrpSpPr>
        <p:grpSpPr>
          <a:xfrm>
            <a:off x="3351386" y="580157"/>
            <a:ext cx="2411412" cy="450850"/>
            <a:chOff x="3564387" y="597378"/>
            <a:chExt cx="2247990" cy="419195"/>
          </a:xfrm>
        </p:grpSpPr>
        <p:sp>
          <p:nvSpPr>
            <p:cNvPr id="24" name="缺角矩形 23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缺角矩形 24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缺角矩形 25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缺角矩形 26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缺角矩形 27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15"/>
          <p:cNvSpPr txBox="1"/>
          <p:nvPr/>
        </p:nvSpPr>
        <p:spPr>
          <a:xfrm>
            <a:off x="3316461" y="537294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8572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270894" y="2443162"/>
            <a:ext cx="671733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连接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OP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∵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AB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AC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,∴∠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B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=∠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C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∵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OB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OP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∴∠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B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=∠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OPB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   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∴∠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OBP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=∠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C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∴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OP∥AC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 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∵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PE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⊥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AC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，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    </a:t>
            </a:r>
            <a:r>
              <a:rPr lang="zh-CN" altLang="zh-CN" sz="2400" b="1" dirty="0">
                <a:solidFill>
                  <a:srgbClr val="FF0000"/>
                </a:solidFill>
                <a:ea typeface="仿宋" pitchFamily="49" charset="-122"/>
              </a:rPr>
              <a:t>∴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PE</a:t>
            </a:r>
            <a:r>
              <a:rPr lang="zh-CN" altLang="zh-CN" sz="2400" b="1" dirty="0">
                <a:solidFill>
                  <a:srgbClr val="FF0000"/>
                </a:solidFill>
                <a:ea typeface="仿宋" pitchFamily="49" charset="-122"/>
              </a:rPr>
              <a:t>⊥</a:t>
            </a:r>
            <a:r>
              <a:rPr lang="zh-CN" altLang="zh-CN" sz="2400" b="1" i="1" dirty="0">
                <a:solidFill>
                  <a:srgbClr val="FF0000"/>
                </a:solidFill>
                <a:ea typeface="仿宋" pitchFamily="49" charset="-122"/>
              </a:rPr>
              <a:t>OP</a:t>
            </a:r>
            <a:r>
              <a:rPr lang="en-US" altLang="zh-CN" sz="2400" b="1" dirty="0">
                <a:solidFill>
                  <a:srgbClr val="FF0000"/>
                </a:solidFill>
                <a:ea typeface="仿宋" pitchFamily="49" charset="-122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ea typeface="仿宋" pitchFamily="49" charset="-122"/>
              </a:rPr>
              <a:t>      </a:t>
            </a:r>
            <a:r>
              <a:rPr lang="zh-CN" altLang="zh-CN" sz="2400" b="1" dirty="0">
                <a:solidFill>
                  <a:prstClr val="black"/>
                </a:solidFill>
                <a:ea typeface="仿宋" pitchFamily="49" charset="-122"/>
              </a:rPr>
              <a:t>∴</a:t>
            </a:r>
            <a:r>
              <a:rPr lang="zh-CN" altLang="zh-CN" sz="2400" b="1" i="1" dirty="0">
                <a:solidFill>
                  <a:prstClr val="black"/>
                </a:solidFill>
                <a:ea typeface="仿宋" pitchFamily="49" charset="-122"/>
              </a:rPr>
              <a:t>PE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为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仿宋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ea typeface="仿宋" pitchFamily="49" charset="-122"/>
              </a:rPr>
              <a:t>.</a:t>
            </a:r>
          </a:p>
        </p:txBody>
      </p:sp>
      <p:sp>
        <p:nvSpPr>
          <p:cNvPr id="90117" name="Rectangle 3"/>
          <p:cNvSpPr>
            <a:spLocks noChangeArrowheads="1"/>
          </p:cNvSpPr>
          <p:nvPr/>
        </p:nvSpPr>
        <p:spPr bwMode="auto">
          <a:xfrm>
            <a:off x="86236" y="1081881"/>
            <a:ext cx="861623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B381D9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楷体" pitchFamily="49" charset="-122"/>
              </a:rPr>
              <a:t>            </a:t>
            </a:r>
            <a:r>
              <a:rPr lang="en-US" altLang="zh-CN" sz="2400" b="1" dirty="0">
                <a:solidFill>
                  <a:srgbClr val="FF0000"/>
                </a:solidFill>
                <a:ea typeface="楷体" pitchFamily="49" charset="-122"/>
              </a:rPr>
              <a:t>1.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如图</a:t>
            </a:r>
            <a:r>
              <a:rPr lang="zh-CN" altLang="zh-CN" sz="2400" b="1" dirty="0">
                <a:solidFill>
                  <a:prstClr val="black"/>
                </a:solidFill>
                <a:ea typeface="楷体" pitchFamily="49" charset="-122"/>
              </a:rPr>
              <a:t>,△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中，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AB=AC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，以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为直径的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⊙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交边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于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  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PE</a:t>
            </a:r>
            <a:r>
              <a:rPr lang="zh-CN" altLang="zh-CN" sz="2400" b="1" dirty="0">
                <a:solidFill>
                  <a:prstClr val="black"/>
                </a:solidFill>
                <a:ea typeface="楷体" pitchFamily="49" charset="-122"/>
              </a:rPr>
              <a:t>⊥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AC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于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E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B381D9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             求证</a:t>
            </a:r>
            <a:r>
              <a:rPr lang="zh-CN" altLang="zh-CN" sz="2400" b="1" dirty="0">
                <a:solidFill>
                  <a:prstClr val="black"/>
                </a:solidFill>
                <a:ea typeface="楷体" pitchFamily="49" charset="-122"/>
              </a:rPr>
              <a:t>: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PE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是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⊙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</a:t>
            </a:r>
          </a:p>
        </p:txBody>
      </p:sp>
      <p:sp>
        <p:nvSpPr>
          <p:cNvPr id="90118" name="AutoShape 5"/>
          <p:cNvSpPr>
            <a:spLocks noChangeArrowheads="1"/>
          </p:cNvSpPr>
          <p:nvPr/>
        </p:nvSpPr>
        <p:spPr bwMode="auto">
          <a:xfrm>
            <a:off x="7025408" y="1687512"/>
            <a:ext cx="1135063" cy="1135063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0585 w 21600"/>
              <a:gd name="T11" fmla="*/ 10800 h 21600"/>
              <a:gd name="T12" fmla="*/ 10800 w 21600"/>
              <a:gd name="T13" fmla="*/ 11015 h 21600"/>
              <a:gd name="T14" fmla="*/ 11015 w 21600"/>
              <a:gd name="T15" fmla="*/ 10800 h 21600"/>
              <a:gd name="T16" fmla="*/ 10800 w 21600"/>
              <a:gd name="T17" fmla="*/ 10585 h 21600"/>
              <a:gd name="T18" fmla="*/ 10585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85" y="10800"/>
                </a:moveTo>
                <a:cubicBezTo>
                  <a:pt x="10585" y="10919"/>
                  <a:pt x="10681" y="11015"/>
                  <a:pt x="10800" y="11015"/>
                </a:cubicBezTo>
                <a:cubicBezTo>
                  <a:pt x="10919" y="11015"/>
                  <a:pt x="11015" y="10919"/>
                  <a:pt x="11015" y="10800"/>
                </a:cubicBezTo>
                <a:cubicBezTo>
                  <a:pt x="11015" y="10681"/>
                  <a:pt x="10919" y="10585"/>
                  <a:pt x="10800" y="10585"/>
                </a:cubicBezTo>
                <a:cubicBezTo>
                  <a:pt x="10681" y="10585"/>
                  <a:pt x="10585" y="10681"/>
                  <a:pt x="10585" y="1080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0119" name="Line 6"/>
          <p:cNvSpPr>
            <a:spLocks noChangeShapeType="1"/>
          </p:cNvSpPr>
          <p:nvPr/>
        </p:nvSpPr>
        <p:spPr bwMode="auto">
          <a:xfrm flipV="1">
            <a:off x="7385771" y="1717675"/>
            <a:ext cx="417512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0120" name="Line 7"/>
          <p:cNvSpPr>
            <a:spLocks noChangeShapeType="1"/>
          </p:cNvSpPr>
          <p:nvPr/>
        </p:nvSpPr>
        <p:spPr bwMode="auto">
          <a:xfrm flipH="1" flipV="1">
            <a:off x="7793758" y="1711325"/>
            <a:ext cx="417513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>
            <a:off x="7382596" y="2782887"/>
            <a:ext cx="84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0122" name="Line 9"/>
          <p:cNvSpPr>
            <a:spLocks noChangeShapeType="1"/>
          </p:cNvSpPr>
          <p:nvPr/>
        </p:nvSpPr>
        <p:spPr bwMode="auto">
          <a:xfrm flipV="1">
            <a:off x="7820746" y="2614612"/>
            <a:ext cx="334962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90123" name="Group 10"/>
          <p:cNvGrpSpPr>
            <a:grpSpLocks/>
          </p:cNvGrpSpPr>
          <p:nvPr/>
        </p:nvGrpSpPr>
        <p:grpSpPr bwMode="auto">
          <a:xfrm rot="9531296">
            <a:off x="8112846" y="2625725"/>
            <a:ext cx="52387" cy="53975"/>
            <a:chOff x="0" y="0"/>
            <a:chExt cx="96" cy="52"/>
          </a:xfrm>
        </p:grpSpPr>
        <p:sp>
          <p:nvSpPr>
            <p:cNvPr id="90124" name="Line 11"/>
            <p:cNvSpPr>
              <a:spLocks noChangeShapeType="1"/>
            </p:cNvSpPr>
            <p:nvPr/>
          </p:nvSpPr>
          <p:spPr bwMode="auto">
            <a:xfrm>
              <a:off x="0" y="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 i="1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90125" name="Line 12"/>
            <p:cNvSpPr>
              <a:spLocks noChangeShapeType="1"/>
            </p:cNvSpPr>
            <p:nvPr/>
          </p:nvSpPr>
          <p:spPr bwMode="auto">
            <a:xfrm>
              <a:off x="96" y="6"/>
              <a:ext cx="0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 i="1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7595321" y="2254250"/>
            <a:ext cx="209550" cy="5270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17521" y="2074862"/>
            <a:ext cx="9618" cy="153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00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O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779471" y="1470025"/>
            <a:ext cx="8016" cy="153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00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7201621" y="2767012"/>
            <a:ext cx="8016" cy="153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00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B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8265246" y="2713037"/>
            <a:ext cx="8016" cy="153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00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8185871" y="2443162"/>
            <a:ext cx="8016" cy="153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00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E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7795346" y="2820987"/>
            <a:ext cx="8016" cy="153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100" b="1" i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itchFamily="2" charset="-122"/>
              </a:rPr>
              <a:t>P</a:t>
            </a:r>
          </a:p>
        </p:txBody>
      </p:sp>
      <p:cxnSp>
        <p:nvCxnSpPr>
          <p:cNvPr id="23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2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" name="组合 1"/>
          <p:cNvGrpSpPr>
            <a:grpSpLocks noChangeAspect="1"/>
          </p:cNvGrpSpPr>
          <p:nvPr/>
        </p:nvGrpSpPr>
        <p:grpSpPr>
          <a:xfrm>
            <a:off x="3351386" y="580475"/>
            <a:ext cx="2411412" cy="450850"/>
            <a:chOff x="3564387" y="597378"/>
            <a:chExt cx="2247990" cy="419195"/>
          </a:xfrm>
        </p:grpSpPr>
        <p:sp>
          <p:nvSpPr>
            <p:cNvPr id="27" name="缺角矩形 26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缺角矩形 27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缺角矩形 28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缺角矩形 29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缺角矩形 30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3316461" y="537612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能力提升题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A33C1D3-819A-4D69-928B-31364BC14732}"/>
              </a:ext>
            </a:extLst>
          </p:cNvPr>
          <p:cNvSpPr txBox="1"/>
          <p:nvPr/>
        </p:nvSpPr>
        <p:spPr>
          <a:xfrm>
            <a:off x="7663534" y="1393291"/>
            <a:ext cx="41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endParaRPr lang="zh-CN" altLang="en-US" b="1" i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C5DD3A5-EAE5-47C6-9F44-4238CFA655E7}"/>
              </a:ext>
            </a:extLst>
          </p:cNvPr>
          <p:cNvSpPr txBox="1"/>
          <p:nvPr/>
        </p:nvSpPr>
        <p:spPr>
          <a:xfrm>
            <a:off x="7195349" y="27289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ea typeface="宋体" pitchFamily="2" charset="-122"/>
              </a:rPr>
              <a:t>B</a:t>
            </a:r>
            <a:endParaRPr lang="zh-CN" altLang="en-US" b="1" i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453ADA4-288D-428F-8FC9-2DAA5FB955EF}"/>
              </a:ext>
            </a:extLst>
          </p:cNvPr>
          <p:cNvSpPr txBox="1"/>
          <p:nvPr/>
        </p:nvSpPr>
        <p:spPr>
          <a:xfrm>
            <a:off x="8148774" y="2693725"/>
            <a:ext cx="45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ea typeface="宋体" pitchFamily="2" charset="-122"/>
              </a:rPr>
              <a:t>C</a:t>
            </a:r>
            <a:endParaRPr lang="zh-CN" altLang="en-US" b="1" i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551F8F6-629A-45D2-B256-82A07815AD57}"/>
              </a:ext>
            </a:extLst>
          </p:cNvPr>
          <p:cNvSpPr txBox="1"/>
          <p:nvPr/>
        </p:nvSpPr>
        <p:spPr>
          <a:xfrm>
            <a:off x="7646994" y="2746536"/>
            <a:ext cx="31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ea typeface="宋体" pitchFamily="2" charset="-122"/>
              </a:rPr>
              <a:t>P</a:t>
            </a:r>
            <a:endParaRPr lang="zh-CN" altLang="en-US" b="1" i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768E797-EF52-4C90-BDAE-DAF36036BEA2}"/>
              </a:ext>
            </a:extLst>
          </p:cNvPr>
          <p:cNvSpPr txBox="1"/>
          <p:nvPr/>
        </p:nvSpPr>
        <p:spPr>
          <a:xfrm>
            <a:off x="8110155" y="2374130"/>
            <a:ext cx="7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ea typeface="宋体" pitchFamily="2" charset="-122"/>
              </a:rPr>
              <a:t>E</a:t>
            </a:r>
            <a:endParaRPr lang="zh-CN" altLang="en-US" b="1" i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3DF2A24-4E61-41CC-9A29-248DF1A6832F}"/>
              </a:ext>
            </a:extLst>
          </p:cNvPr>
          <p:cNvSpPr txBox="1"/>
          <p:nvPr/>
        </p:nvSpPr>
        <p:spPr>
          <a:xfrm>
            <a:off x="7272997" y="2004646"/>
            <a:ext cx="24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ea typeface="宋体" pitchFamily="2" charset="-122"/>
              </a:rPr>
              <a:t>O</a:t>
            </a:r>
            <a:endParaRPr lang="zh-CN" altLang="en-US" b="1" i="1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7872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矩形 98"/>
          <p:cNvSpPr>
            <a:spLocks noChangeArrowheads="1"/>
          </p:cNvSpPr>
          <p:nvPr/>
        </p:nvSpPr>
        <p:spPr bwMode="auto">
          <a:xfrm>
            <a:off x="680485" y="949372"/>
            <a:ext cx="8335924" cy="1052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a typeface="楷体" pitchFamily="49" charset="-122"/>
              </a:rPr>
              <a:t>2.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如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图，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为正方形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ABCD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对角线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AC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上一点，以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为圆心，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OA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长为半径的⊙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与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BC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相切于点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M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.求证：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CD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与⊙</a:t>
            </a:r>
            <a:r>
              <a:rPr sz="2400" b="1" i="1" dirty="0">
                <a:solidFill>
                  <a:prstClr val="black"/>
                </a:solidFill>
                <a:ea typeface="楷体" pitchFamily="49" charset="-122"/>
              </a:rPr>
              <a:t>O</a:t>
            </a:r>
            <a:r>
              <a:rPr sz="2400" b="1" dirty="0">
                <a:solidFill>
                  <a:prstClr val="black"/>
                </a:solidFill>
                <a:ea typeface="楷体" pitchFamily="49" charset="-122"/>
              </a:rPr>
              <a:t>相切．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796481" y="1999844"/>
            <a:ext cx="5689379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证明：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OM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，过点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作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ON</a:t>
            </a:r>
            <a:r>
              <a:rPr lang="en-US" altLang="zh-CN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CD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于点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N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∵⊙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相切于点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OM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又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ON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CD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为正方形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ABCD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对角线</a:t>
            </a:r>
            <a:endParaRPr lang="en-US" altLang="zh-CN" sz="21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上一点，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OM</a:t>
            </a:r>
            <a:r>
              <a:rPr lang="zh-CN" altLang="en-US" sz="21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＝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ON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CD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</a:t>
            </a:r>
            <a:r>
              <a:rPr lang="en-US" altLang="zh-CN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⊙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1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相切．</a:t>
            </a:r>
          </a:p>
        </p:txBody>
      </p:sp>
      <p:pic>
        <p:nvPicPr>
          <p:cNvPr id="91139" name="图片 3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61" y="1868193"/>
            <a:ext cx="23352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989911" y="3868443"/>
            <a:ext cx="436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M</a:t>
            </a:r>
            <a:endParaRPr lang="en-US" altLang="zh-CN" sz="2400" baseline="3000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7159774" y="2869905"/>
            <a:ext cx="17462" cy="1066800"/>
          </a:xfrm>
          <a:prstGeom prst="line">
            <a:avLst/>
          </a:prstGeom>
          <a:ln w="317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213749" y="2909593"/>
            <a:ext cx="971550" cy="0"/>
          </a:xfrm>
          <a:prstGeom prst="line">
            <a:avLst/>
          </a:prstGeom>
          <a:ln w="317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242449" y="2692105"/>
            <a:ext cx="387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N</a:t>
            </a:r>
            <a:endParaRPr lang="en-US" altLang="zh-CN" sz="2400" baseline="3000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cxnSp>
        <p:nvCxnSpPr>
          <p:cNvPr id="13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1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6" name="组合 1"/>
          <p:cNvGrpSpPr>
            <a:grpSpLocks noChangeAspect="1"/>
          </p:cNvGrpSpPr>
          <p:nvPr/>
        </p:nvGrpSpPr>
        <p:grpSpPr>
          <a:xfrm>
            <a:off x="3351386" y="580475"/>
            <a:ext cx="2411412" cy="450850"/>
            <a:chOff x="3564387" y="597378"/>
            <a:chExt cx="2247990" cy="419195"/>
          </a:xfrm>
        </p:grpSpPr>
        <p:sp>
          <p:nvSpPr>
            <p:cNvPr id="17" name="缺角矩形 16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缺角矩形 17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缺角矩形 18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缺角矩形 19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缺角矩形 20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15"/>
          <p:cNvSpPr txBox="1"/>
          <p:nvPr/>
        </p:nvSpPr>
        <p:spPr>
          <a:xfrm>
            <a:off x="3316461" y="537612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能力提升题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79888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32"/>
          <p:cNvSpPr>
            <a:spLocks noChangeArrowheads="1"/>
          </p:cNvSpPr>
          <p:nvPr/>
        </p:nvSpPr>
        <p:spPr bwMode="auto">
          <a:xfrm>
            <a:off x="258725" y="882735"/>
            <a:ext cx="9048307" cy="3831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已知：△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内接于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+mn-ea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sym typeface="+mn-ea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，过点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作直线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EF.</a:t>
            </a: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）如图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为直径，要使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EF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为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+mn-ea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sym typeface="+mn-ea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的切线，还需添加的条件是（只需写出两种情况）：</a:t>
            </a: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① 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_________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；② 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_____________ .</a:t>
            </a: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）如图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是非直径的弦，</a:t>
            </a: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CAE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=∠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，求证：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</a:rPr>
              <a:t>EF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是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+mn-ea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sym typeface="+mn-ea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.</a:t>
            </a: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黑体" panose="02010600030101010101" pitchFamily="49" charset="-122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468" name="TextBox 36"/>
          <p:cNvSpPr txBox="1">
            <a:spLocks noChangeArrowheads="1"/>
          </p:cNvSpPr>
          <p:nvPr/>
        </p:nvSpPr>
        <p:spPr bwMode="auto">
          <a:xfrm>
            <a:off x="1285875" y="2591475"/>
            <a:ext cx="131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</a:rPr>
              <a:t>EF</a:t>
            </a:r>
            <a:endParaRPr lang="en-US" altLang="zh-CN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Box 37"/>
          <p:cNvSpPr txBox="1">
            <a:spLocks noChangeArrowheads="1"/>
          </p:cNvSpPr>
          <p:nvPr/>
        </p:nvSpPr>
        <p:spPr bwMode="auto">
          <a:xfrm>
            <a:off x="3666760" y="2591475"/>
            <a:ext cx="1798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CAE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=∠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164" name="组合 54"/>
          <p:cNvGrpSpPr>
            <a:grpSpLocks/>
          </p:cNvGrpSpPr>
          <p:nvPr/>
        </p:nvGrpSpPr>
        <p:grpSpPr bwMode="auto">
          <a:xfrm>
            <a:off x="5735483" y="2039521"/>
            <a:ext cx="3293146" cy="2028878"/>
            <a:chOff x="4499992" y="3284984"/>
            <a:chExt cx="4391768" cy="2704888"/>
          </a:xfrm>
        </p:grpSpPr>
        <p:grpSp>
          <p:nvGrpSpPr>
            <p:cNvPr id="92165" name="组合 51"/>
            <p:cNvGrpSpPr>
              <a:grpSpLocks/>
            </p:cNvGrpSpPr>
            <p:nvPr/>
          </p:nvGrpSpPr>
          <p:grpSpPr bwMode="auto">
            <a:xfrm>
              <a:off x="4499992" y="3284984"/>
              <a:ext cx="4391768" cy="2446289"/>
              <a:chOff x="4812588" y="3789040"/>
              <a:chExt cx="4391768" cy="2446289"/>
            </a:xfrm>
          </p:grpSpPr>
          <p:grpSp>
            <p:nvGrpSpPr>
              <p:cNvPr id="92166" name="组合 15"/>
              <p:cNvGrpSpPr>
                <a:grpSpLocks/>
              </p:cNvGrpSpPr>
              <p:nvPr/>
            </p:nvGrpSpPr>
            <p:grpSpPr bwMode="auto">
              <a:xfrm>
                <a:off x="4812588" y="3789040"/>
                <a:ext cx="1848233" cy="2443186"/>
                <a:chOff x="4812588" y="3789040"/>
                <a:chExt cx="1848233" cy="2443186"/>
              </a:xfrm>
            </p:grpSpPr>
            <p:sp>
              <p:nvSpPr>
                <p:cNvPr id="8" name="椭圆 7"/>
                <p:cNvSpPr/>
                <p:nvPr/>
              </p:nvSpPr>
              <p:spPr bwMode="auto">
                <a:xfrm>
                  <a:off x="5221190" y="4148836"/>
                  <a:ext cx="1439631" cy="14413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2100" b="1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 bwMode="auto">
                <a:xfrm>
                  <a:off x="5938887" y="4834564"/>
                  <a:ext cx="74099" cy="71959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2100" b="1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92169" name="直接连接符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01538" y="3879503"/>
                  <a:ext cx="0" cy="2088595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170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812588" y="4643805"/>
                  <a:ext cx="485703" cy="553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17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857399" y="3789040"/>
                  <a:ext cx="485703" cy="553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 dirty="0">
                      <a:solidFill>
                        <a:prstClr val="black"/>
                      </a:solidFill>
                      <a:latin typeface="Times New Roman" pitchFamily="18" charset="0"/>
                    </a:rPr>
                    <a:t>F</a:t>
                  </a:r>
                  <a:endParaRPr lang="en-US" altLang="zh-CN" sz="21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17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860039" y="5678286"/>
                  <a:ext cx="485703" cy="553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E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17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820846" y="4456323"/>
                  <a:ext cx="500550" cy="556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O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174" name="组合 16"/>
              <p:cNvGrpSpPr>
                <a:grpSpLocks/>
              </p:cNvGrpSpPr>
              <p:nvPr/>
            </p:nvGrpSpPr>
            <p:grpSpPr bwMode="auto">
              <a:xfrm>
                <a:off x="6987439" y="3790240"/>
                <a:ext cx="1847647" cy="2445089"/>
                <a:chOff x="4812588" y="3787136"/>
                <a:chExt cx="1847647" cy="2445089"/>
              </a:xfrm>
            </p:grpSpPr>
            <p:sp>
              <p:nvSpPr>
                <p:cNvPr id="18" name="椭圆 17"/>
                <p:cNvSpPr/>
                <p:nvPr/>
              </p:nvSpPr>
              <p:spPr bwMode="auto">
                <a:xfrm>
                  <a:off x="5220604" y="4149965"/>
                  <a:ext cx="1439631" cy="1439183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2100" b="1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>
                  <a:off x="5940420" y="4835693"/>
                  <a:ext cx="71982" cy="71959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2100" b="1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92177" name="直接连接符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01633" y="3879573"/>
                  <a:ext cx="0" cy="2088595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178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812588" y="4643805"/>
                  <a:ext cx="485703" cy="553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179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869457" y="3787136"/>
                  <a:ext cx="485703" cy="553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F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180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678286"/>
                  <a:ext cx="485703" cy="553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E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18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20700" y="4456360"/>
                  <a:ext cx="500641" cy="561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O</a:t>
                  </a:r>
                  <a:endParaRPr lang="en-US" altLang="zh-CN" sz="21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2182" name="直接连接符 25"/>
              <p:cNvCxnSpPr>
                <a:cxnSpLocks noChangeShapeType="1"/>
                <a:stCxn id="92170" idx="3"/>
                <a:endCxn id="8" idx="6"/>
              </p:cNvCxnSpPr>
              <p:nvPr/>
            </p:nvCxnSpPr>
            <p:spPr bwMode="auto">
              <a:xfrm flipV="1">
                <a:off x="5298291" y="4869486"/>
                <a:ext cx="1362529" cy="51289"/>
              </a:xfrm>
              <a:prstGeom prst="line">
                <a:avLst/>
              </a:prstGeom>
              <a:noFill/>
              <a:ln w="25400">
                <a:solidFill>
                  <a:srgbClr val="26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3" name="直接连接符 27"/>
              <p:cNvCxnSpPr>
                <a:cxnSpLocks noChangeShapeType="1"/>
                <a:stCxn id="92170" idx="3"/>
                <a:endCxn id="8" idx="6"/>
              </p:cNvCxnSpPr>
              <p:nvPr/>
            </p:nvCxnSpPr>
            <p:spPr bwMode="auto">
              <a:xfrm flipV="1">
                <a:off x="5298291" y="4869486"/>
                <a:ext cx="1362529" cy="51289"/>
              </a:xfrm>
              <a:prstGeom prst="line">
                <a:avLst/>
              </a:prstGeom>
              <a:noFill/>
              <a:ln w="25400">
                <a:solidFill>
                  <a:srgbClr val="26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4" name="直接连接符 30"/>
              <p:cNvCxnSpPr>
                <a:cxnSpLocks noChangeShapeType="1"/>
                <a:stCxn id="8" idx="6"/>
                <a:endCxn id="8" idx="6"/>
              </p:cNvCxnSpPr>
              <p:nvPr/>
            </p:nvCxnSpPr>
            <p:spPr bwMode="auto">
              <a:xfrm flipH="1">
                <a:off x="6371564" y="4868253"/>
                <a:ext cx="288934" cy="576109"/>
              </a:xfrm>
              <a:prstGeom prst="line">
                <a:avLst/>
              </a:prstGeom>
              <a:noFill/>
              <a:ln w="25400">
                <a:solidFill>
                  <a:srgbClr val="26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185" name="TextBox 39"/>
              <p:cNvSpPr txBox="1">
                <a:spLocks noChangeArrowheads="1"/>
              </p:cNvSpPr>
              <p:nvPr/>
            </p:nvSpPr>
            <p:spPr bwMode="auto">
              <a:xfrm>
                <a:off x="6588224" y="4678713"/>
                <a:ext cx="485703" cy="55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en-US" altLang="zh-CN" sz="2100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186" name="TextBox 40"/>
              <p:cNvSpPr txBox="1">
                <a:spLocks noChangeArrowheads="1"/>
              </p:cNvSpPr>
              <p:nvPr/>
            </p:nvSpPr>
            <p:spPr bwMode="auto">
              <a:xfrm>
                <a:off x="6252748" y="5389612"/>
                <a:ext cx="485703" cy="55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  <a:endParaRPr lang="en-US" altLang="zh-CN" sz="2100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2187" name="直接连接符 44"/>
              <p:cNvCxnSpPr>
                <a:cxnSpLocks noChangeShapeType="1"/>
                <a:stCxn id="92178" idx="3"/>
                <a:endCxn id="18" idx="4"/>
              </p:cNvCxnSpPr>
              <p:nvPr/>
            </p:nvCxnSpPr>
            <p:spPr bwMode="auto">
              <a:xfrm>
                <a:off x="7473141" y="4923879"/>
                <a:ext cx="642129" cy="668373"/>
              </a:xfrm>
              <a:prstGeom prst="line">
                <a:avLst/>
              </a:prstGeom>
              <a:noFill/>
              <a:ln w="2540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8" name="直接连接符 46"/>
              <p:cNvCxnSpPr>
                <a:cxnSpLocks noChangeShapeType="1"/>
                <a:stCxn id="18" idx="4"/>
                <a:endCxn id="18" idx="4"/>
              </p:cNvCxnSpPr>
              <p:nvPr/>
            </p:nvCxnSpPr>
            <p:spPr bwMode="auto">
              <a:xfrm flipV="1">
                <a:off x="8114696" y="5228519"/>
                <a:ext cx="633433" cy="363441"/>
              </a:xfrm>
              <a:prstGeom prst="line">
                <a:avLst/>
              </a:prstGeom>
              <a:noFill/>
              <a:ln w="2540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9" name="直接连接符 48"/>
              <p:cNvCxnSpPr>
                <a:cxnSpLocks noChangeShapeType="1"/>
                <a:stCxn id="18" idx="4"/>
                <a:endCxn id="18" idx="4"/>
              </p:cNvCxnSpPr>
              <p:nvPr/>
            </p:nvCxnSpPr>
            <p:spPr bwMode="auto">
              <a:xfrm>
                <a:off x="7379659" y="4871427"/>
                <a:ext cx="1354182" cy="352331"/>
              </a:xfrm>
              <a:prstGeom prst="line">
                <a:avLst/>
              </a:prstGeom>
              <a:noFill/>
              <a:ln w="25400">
                <a:solidFill>
                  <a:srgbClr val="5959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190" name="TextBox 49"/>
              <p:cNvSpPr txBox="1">
                <a:spLocks noChangeArrowheads="1"/>
              </p:cNvSpPr>
              <p:nvPr/>
            </p:nvSpPr>
            <p:spPr bwMode="auto">
              <a:xfrm>
                <a:off x="8718653" y="5093053"/>
                <a:ext cx="485703" cy="55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en-US" altLang="zh-CN" sz="2100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191" name="TextBox 50"/>
              <p:cNvSpPr txBox="1">
                <a:spLocks noChangeArrowheads="1"/>
              </p:cNvSpPr>
              <p:nvPr/>
            </p:nvSpPr>
            <p:spPr bwMode="auto">
              <a:xfrm>
                <a:off x="7998574" y="5517232"/>
                <a:ext cx="485703" cy="55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b="1" i="1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  <a:endParaRPr lang="en-US" altLang="zh-CN" sz="2100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192" name="矩形 52"/>
            <p:cNvSpPr>
              <a:spLocks noChangeArrowheads="1"/>
            </p:cNvSpPr>
            <p:nvPr/>
          </p:nvSpPr>
          <p:spPr bwMode="auto">
            <a:xfrm>
              <a:off x="5250414" y="5435932"/>
              <a:ext cx="787131" cy="55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图</a:t>
              </a:r>
              <a:r>
                <a:rPr lang="en-US" altLang="zh-CN" sz="2100" b="1">
                  <a:solidFill>
                    <a:srgbClr val="000000"/>
                  </a:solidFill>
                  <a:ea typeface="黑体" pitchFamily="49" charset="-122"/>
                </a:rPr>
                <a:t>1</a:t>
              </a:r>
              <a:endParaRPr lang="zh-CN" altLang="en-US" sz="2100" b="1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92193" name="矩形 53"/>
            <p:cNvSpPr>
              <a:spLocks noChangeArrowheads="1"/>
            </p:cNvSpPr>
            <p:nvPr/>
          </p:nvSpPr>
          <p:spPr bwMode="auto">
            <a:xfrm>
              <a:off x="7438271" y="5408727"/>
              <a:ext cx="787131" cy="553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图</a:t>
              </a:r>
              <a:r>
                <a:rPr lang="en-US" altLang="zh-CN" sz="2100" b="1">
                  <a:solidFill>
                    <a:srgbClr val="000000"/>
                  </a:solidFill>
                  <a:ea typeface="黑体" pitchFamily="49" charset="-122"/>
                </a:rPr>
                <a:t>2</a:t>
              </a:r>
              <a:endParaRPr lang="zh-CN" altLang="en-US" sz="2100" b="1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6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37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8" name="组合 1"/>
          <p:cNvGrpSpPr>
            <a:grpSpLocks noChangeAspect="1"/>
          </p:cNvGrpSpPr>
          <p:nvPr/>
        </p:nvGrpSpPr>
        <p:grpSpPr>
          <a:xfrm>
            <a:off x="3423394" y="580475"/>
            <a:ext cx="2411412" cy="450850"/>
            <a:chOff x="3564387" y="597378"/>
            <a:chExt cx="2247990" cy="419195"/>
          </a:xfrm>
        </p:grpSpPr>
        <p:sp>
          <p:nvSpPr>
            <p:cNvPr id="39" name="缺角矩形 38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缺角矩形 39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缺角矩形 40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缺角矩形 41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缺角矩形 42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TextBox 15"/>
          <p:cNvSpPr txBox="1"/>
          <p:nvPr/>
        </p:nvSpPr>
        <p:spPr>
          <a:xfrm>
            <a:off x="3388469" y="537612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拓广探索题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5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637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6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extBox 38"/>
          <p:cNvSpPr txBox="1">
            <a:spLocks noChangeArrowheads="1"/>
          </p:cNvSpPr>
          <p:nvPr/>
        </p:nvSpPr>
        <p:spPr bwMode="auto">
          <a:xfrm>
            <a:off x="337344" y="1091474"/>
            <a:ext cx="8676452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证明：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AO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并延长交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CD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AD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的直径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+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DAC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=90 °,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同对         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又∵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CAE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 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CAE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 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DAC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+ 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EAC</a:t>
            </a:r>
            <a:r>
              <a:rPr lang="en-US" altLang="zh-CN" sz="2400" b="1" dirty="0">
                <a:solidFill>
                  <a:srgbClr val="FF0000"/>
                </a:solidFill>
                <a:latin typeface="Times New Roman"/>
                <a:ea typeface="仿宋" pitchFamily="49" charset="-122"/>
              </a:rPr>
              <a:t>=90°,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EF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对象 3">
                <a:hlinkClick r:id="" action="ppaction://ole?verb=1"/>
              </p:cNvPr>
              <p:cNvSpPr txBox="1"/>
              <p:nvPr/>
            </p:nvSpPr>
            <p:spPr bwMode="auto">
              <a:xfrm>
                <a:off x="2792341" y="1937763"/>
                <a:ext cx="565075" cy="42726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zh-CN" alt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groupChr>
                    </m:oMath>
                  </m:oMathPara>
                </a14:m>
                <a:endParaRPr lang="zh-CN" altLang="en-US" sz="2400" dirty="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4579" name="对象 3">
                <a:hlinkClick r:id="" action="ppaction://ole?verb=1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2341" y="1937763"/>
                <a:ext cx="565075" cy="4272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187" name="组合 54"/>
          <p:cNvGrpSpPr>
            <a:grpSpLocks/>
          </p:cNvGrpSpPr>
          <p:nvPr/>
        </p:nvGrpSpPr>
        <p:grpSpPr bwMode="auto">
          <a:xfrm>
            <a:off x="5769761" y="2069059"/>
            <a:ext cx="1644650" cy="2006600"/>
            <a:chOff x="6674843" y="3286184"/>
            <a:chExt cx="2192828" cy="2674330"/>
          </a:xfrm>
        </p:grpSpPr>
        <p:grpSp>
          <p:nvGrpSpPr>
            <p:cNvPr id="93188" name="组合 51"/>
            <p:cNvGrpSpPr>
              <a:grpSpLocks/>
            </p:cNvGrpSpPr>
            <p:nvPr/>
          </p:nvGrpSpPr>
          <p:grpSpPr bwMode="auto">
            <a:xfrm>
              <a:off x="6674843" y="3286184"/>
              <a:ext cx="2192828" cy="2442936"/>
              <a:chOff x="6987439" y="3790240"/>
              <a:chExt cx="2192828" cy="2442936"/>
            </a:xfrm>
          </p:grpSpPr>
          <p:grpSp>
            <p:nvGrpSpPr>
              <p:cNvPr id="93189" name="组合 16"/>
              <p:cNvGrpSpPr>
                <a:grpSpLocks/>
              </p:cNvGrpSpPr>
              <p:nvPr/>
            </p:nvGrpSpPr>
            <p:grpSpPr bwMode="auto">
              <a:xfrm>
                <a:off x="6987439" y="3790240"/>
                <a:ext cx="1848569" cy="2442936"/>
                <a:chOff x="4812588" y="3787136"/>
                <a:chExt cx="1848569" cy="2442936"/>
              </a:xfrm>
            </p:grpSpPr>
            <p:sp>
              <p:nvSpPr>
                <p:cNvPr id="18" name="椭圆 17"/>
                <p:cNvSpPr/>
                <p:nvPr/>
              </p:nvSpPr>
              <p:spPr bwMode="auto">
                <a:xfrm>
                  <a:off x="5221098" y="4148933"/>
                  <a:ext cx="1439308" cy="1440837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2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>
                  <a:off x="5938635" y="4836556"/>
                  <a:ext cx="74083" cy="71936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2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93192" name="直接连接符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01633" y="3879573"/>
                  <a:ext cx="0" cy="2088595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319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812588" y="4643805"/>
                  <a:ext cx="461613" cy="551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endParaRPr lang="en-US" altLang="zh-CN" sz="21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194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869457" y="3787136"/>
                  <a:ext cx="461753" cy="551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prstClr val="black"/>
                      </a:solidFill>
                      <a:latin typeface="Times New Roman" pitchFamily="18" charset="0"/>
                    </a:rPr>
                    <a:t>F</a:t>
                  </a:r>
                  <a:endParaRPr lang="en-US" altLang="zh-CN" sz="21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19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678286"/>
                  <a:ext cx="461753" cy="551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prstClr val="black"/>
                      </a:solidFill>
                      <a:latin typeface="Times New Roman" pitchFamily="18" charset="0"/>
                    </a:rPr>
                    <a:t>E</a:t>
                  </a:r>
                  <a:endParaRPr lang="en-US" altLang="zh-CN" sz="21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196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20700" y="4456360"/>
                  <a:ext cx="500727" cy="556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prstClr val="black"/>
                      </a:solidFill>
                      <a:latin typeface="Times New Roman" pitchFamily="18" charset="0"/>
                    </a:rPr>
                    <a:t>O</a:t>
                  </a:r>
                  <a:endParaRPr lang="en-US" altLang="zh-CN" sz="21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3197" name="直接连接符 44"/>
              <p:cNvCxnSpPr>
                <a:cxnSpLocks noChangeShapeType="1"/>
              </p:cNvCxnSpPr>
              <p:nvPr/>
            </p:nvCxnSpPr>
            <p:spPr bwMode="auto">
              <a:xfrm>
                <a:off x="7387277" y="4867851"/>
                <a:ext cx="728324" cy="706908"/>
              </a:xfrm>
              <a:prstGeom prst="line">
                <a:avLst/>
              </a:prstGeom>
              <a:noFill/>
              <a:ln w="2540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198" name="直接连接符 46"/>
              <p:cNvCxnSpPr>
                <a:cxnSpLocks noChangeShapeType="1"/>
                <a:stCxn id="18" idx="4"/>
              </p:cNvCxnSpPr>
              <p:nvPr/>
            </p:nvCxnSpPr>
            <p:spPr bwMode="auto">
              <a:xfrm flipV="1">
                <a:off x="8114696" y="5228519"/>
                <a:ext cx="633433" cy="363441"/>
              </a:xfrm>
              <a:prstGeom prst="line">
                <a:avLst/>
              </a:prstGeom>
              <a:noFill/>
              <a:ln w="2540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199" name="直接连接符 48"/>
              <p:cNvCxnSpPr>
                <a:cxnSpLocks noChangeShapeType="1"/>
                <a:stCxn id="18" idx="4"/>
              </p:cNvCxnSpPr>
              <p:nvPr/>
            </p:nvCxnSpPr>
            <p:spPr bwMode="auto">
              <a:xfrm>
                <a:off x="7379659" y="4871427"/>
                <a:ext cx="1354182" cy="352331"/>
              </a:xfrm>
              <a:prstGeom prst="line">
                <a:avLst/>
              </a:prstGeom>
              <a:noFill/>
              <a:ln w="25400">
                <a:solidFill>
                  <a:srgbClr val="5959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3200" name="TextBox 49"/>
              <p:cNvSpPr txBox="1">
                <a:spLocks noChangeArrowheads="1"/>
              </p:cNvSpPr>
              <p:nvPr/>
            </p:nvSpPr>
            <p:spPr bwMode="auto">
              <a:xfrm>
                <a:off x="8718654" y="5093054"/>
                <a:ext cx="461613" cy="556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i="1" dirty="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en-US" altLang="zh-CN" sz="21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01" name="TextBox 50"/>
              <p:cNvSpPr txBox="1">
                <a:spLocks noChangeArrowheads="1"/>
              </p:cNvSpPr>
              <p:nvPr/>
            </p:nvSpPr>
            <p:spPr bwMode="auto">
              <a:xfrm>
                <a:off x="7998574" y="5517232"/>
                <a:ext cx="481094" cy="551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100" i="1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  <a:endParaRPr lang="en-US" altLang="zh-CN" sz="2100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3202" name="矩形 53"/>
            <p:cNvSpPr>
              <a:spLocks noChangeArrowheads="1"/>
            </p:cNvSpPr>
            <p:nvPr/>
          </p:nvSpPr>
          <p:spPr bwMode="auto">
            <a:xfrm>
              <a:off x="7438271" y="5408728"/>
              <a:ext cx="777542" cy="55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1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图</a:t>
              </a:r>
              <a:r>
                <a:rPr lang="en-US" altLang="zh-CN" sz="2100">
                  <a:solidFill>
                    <a:srgbClr val="000000"/>
                  </a:solidFill>
                  <a:ea typeface="黑体" pitchFamily="49" charset="-122"/>
                </a:rPr>
                <a:t>2</a:t>
              </a:r>
              <a:endParaRPr lang="zh-CN" altLang="en-US" sz="2100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076149" y="2880272"/>
            <a:ext cx="1081087" cy="0"/>
          </a:xfrm>
          <a:prstGeom prst="line">
            <a:avLst/>
          </a:prstGeom>
          <a:noFill/>
          <a:ln w="2540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TextBox 49"/>
          <p:cNvSpPr txBox="1">
            <a:spLocks noChangeArrowheads="1"/>
          </p:cNvSpPr>
          <p:nvPr/>
        </p:nvSpPr>
        <p:spPr bwMode="auto">
          <a:xfrm>
            <a:off x="7157236" y="2686597"/>
            <a:ext cx="3746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100" i="1">
                <a:solidFill>
                  <a:prstClr val="black"/>
                </a:solidFill>
                <a:latin typeface="Times New Roman" pitchFamily="18" charset="0"/>
              </a:rPr>
              <a:t>D</a:t>
            </a:r>
            <a:endParaRPr lang="en-US" altLang="zh-CN" sz="21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 flipV="1">
            <a:off x="6615899" y="2908847"/>
            <a:ext cx="539750" cy="511175"/>
          </a:xfrm>
          <a:prstGeom prst="line">
            <a:avLst/>
          </a:prstGeom>
          <a:noFill/>
          <a:ln w="2540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24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" name="组合 1"/>
          <p:cNvGrpSpPr>
            <a:grpSpLocks noChangeAspect="1"/>
          </p:cNvGrpSpPr>
          <p:nvPr/>
        </p:nvGrpSpPr>
        <p:grpSpPr>
          <a:xfrm>
            <a:off x="3188653" y="506413"/>
            <a:ext cx="2411412" cy="450850"/>
            <a:chOff x="3564387" y="597378"/>
            <a:chExt cx="2247990" cy="419195"/>
          </a:xfrm>
        </p:grpSpPr>
        <p:sp>
          <p:nvSpPr>
            <p:cNvPr id="26" name="缺角矩形 25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缺角矩形 26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缺角矩形 27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缺角矩形 28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缺角矩形 29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3153728" y="463550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拓广探索题</a:t>
            </a:r>
            <a:endParaRPr lang="en-US" altLang="zh-CN" sz="2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2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300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45" grpId="0" animBg="1"/>
      <p:bldP spid="2" grpId="0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TextBox 30"/>
          <p:cNvSpPr txBox="1">
            <a:spLocks noChangeArrowheads="1"/>
          </p:cNvSpPr>
          <p:nvPr/>
        </p:nvSpPr>
        <p:spPr bwMode="auto">
          <a:xfrm>
            <a:off x="552450" y="1092901"/>
            <a:ext cx="1499190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切线的判定方法</a:t>
            </a:r>
          </a:p>
        </p:txBody>
      </p:sp>
      <p:sp>
        <p:nvSpPr>
          <p:cNvPr id="20492" name="左大括号 31"/>
          <p:cNvSpPr>
            <a:spLocks/>
          </p:cNvSpPr>
          <p:nvPr/>
        </p:nvSpPr>
        <p:spPr bwMode="auto">
          <a:xfrm>
            <a:off x="2242581" y="717550"/>
            <a:ext cx="104220" cy="1732326"/>
          </a:xfrm>
          <a:prstGeom prst="leftBrace">
            <a:avLst>
              <a:gd name="adj1" fmla="val 7423"/>
              <a:gd name="adj2" fmla="val 50000"/>
            </a:avLst>
          </a:prstGeom>
          <a:noFill/>
          <a:ln w="254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93" name="TextBox 32"/>
          <p:cNvSpPr txBox="1">
            <a:spLocks noChangeArrowheads="1"/>
          </p:cNvSpPr>
          <p:nvPr/>
        </p:nvSpPr>
        <p:spPr bwMode="auto">
          <a:xfrm>
            <a:off x="2541587" y="717550"/>
            <a:ext cx="1428786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定义法</a:t>
            </a:r>
          </a:p>
        </p:txBody>
      </p:sp>
      <p:sp>
        <p:nvSpPr>
          <p:cNvPr id="20494" name="TextBox 33"/>
          <p:cNvSpPr txBox="1">
            <a:spLocks noChangeArrowheads="1"/>
          </p:cNvSpPr>
          <p:nvPr/>
        </p:nvSpPr>
        <p:spPr bwMode="auto">
          <a:xfrm>
            <a:off x="2476535" y="1465566"/>
            <a:ext cx="1493838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</a:rPr>
              <a:t>数量关系法</a:t>
            </a:r>
          </a:p>
        </p:txBody>
      </p:sp>
      <p:sp>
        <p:nvSpPr>
          <p:cNvPr id="20495" name="TextBox 34"/>
          <p:cNvSpPr txBox="1">
            <a:spLocks noChangeArrowheads="1"/>
          </p:cNvSpPr>
          <p:nvPr/>
        </p:nvSpPr>
        <p:spPr bwMode="auto">
          <a:xfrm>
            <a:off x="2543174" y="2249712"/>
            <a:ext cx="1460501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</a:rPr>
              <a:t>判定定理</a:t>
            </a:r>
          </a:p>
        </p:txBody>
      </p:sp>
      <p:sp>
        <p:nvSpPr>
          <p:cNvPr id="20496" name="TextBox 36"/>
          <p:cNvSpPr txBox="1">
            <a:spLocks noChangeArrowheads="1"/>
          </p:cNvSpPr>
          <p:nvPr/>
        </p:nvSpPr>
        <p:spPr bwMode="auto">
          <a:xfrm>
            <a:off x="4596223" y="692791"/>
            <a:ext cx="364769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000" dirty="0">
                <a:solidFill>
                  <a:srgbClr val="1F497D"/>
                </a:solidFill>
                <a:latin typeface="黑体" pitchFamily="49" charset="-122"/>
                <a:ea typeface="黑体" pitchFamily="49" charset="-122"/>
              </a:rPr>
              <a:t>个公共点，则相切</a:t>
            </a:r>
          </a:p>
        </p:txBody>
      </p:sp>
      <p:sp>
        <p:nvSpPr>
          <p:cNvPr id="20497" name="TextBox 37"/>
          <p:cNvSpPr txBox="1">
            <a:spLocks noChangeArrowheads="1"/>
          </p:cNvSpPr>
          <p:nvPr/>
        </p:nvSpPr>
        <p:spPr bwMode="auto">
          <a:xfrm>
            <a:off x="4596616" y="1465566"/>
            <a:ext cx="364769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dirty="0"/>
              <a:t>d=r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1F497D"/>
                </a:solidFill>
                <a:latin typeface="黑体" pitchFamily="49" charset="-122"/>
              </a:rPr>
              <a:t>则相切</a:t>
            </a:r>
          </a:p>
        </p:txBody>
      </p:sp>
      <p:sp>
        <p:nvSpPr>
          <p:cNvPr id="20498" name="TextBox 38"/>
          <p:cNvSpPr txBox="1">
            <a:spLocks noChangeArrowheads="1"/>
          </p:cNvSpPr>
          <p:nvPr/>
        </p:nvSpPr>
        <p:spPr bwMode="auto">
          <a:xfrm>
            <a:off x="4603173" y="2095824"/>
            <a:ext cx="3647692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srgbClr val="1F497D"/>
                </a:solidFill>
                <a:latin typeface="黑体" pitchFamily="49" charset="-122"/>
              </a:rPr>
              <a:t>经过圆的半径的外端且垂直于这条半径的直线是圆的切线</a:t>
            </a:r>
            <a:r>
              <a:rPr lang="en-US" altLang="zh-CN" dirty="0">
                <a:solidFill>
                  <a:srgbClr val="1F497D"/>
                </a:solidFill>
                <a:latin typeface="黑体" pitchFamily="49" charset="-122"/>
              </a:rPr>
              <a:t>.</a:t>
            </a:r>
          </a:p>
        </p:txBody>
      </p:sp>
      <p:sp>
        <p:nvSpPr>
          <p:cNvPr id="20499" name="右箭头 39"/>
          <p:cNvSpPr>
            <a:spLocks noChangeArrowheads="1"/>
          </p:cNvSpPr>
          <p:nvPr/>
        </p:nvSpPr>
        <p:spPr bwMode="auto">
          <a:xfrm>
            <a:off x="4184836" y="814836"/>
            <a:ext cx="325437" cy="109538"/>
          </a:xfrm>
          <a:prstGeom prst="rightArrow">
            <a:avLst>
              <a:gd name="adj1" fmla="val 50000"/>
              <a:gd name="adj2" fmla="val 49049"/>
            </a:avLst>
          </a:prstGeom>
          <a:solidFill>
            <a:srgbClr val="2626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00" name="右箭头 40"/>
          <p:cNvSpPr>
            <a:spLocks noChangeArrowheads="1"/>
          </p:cNvSpPr>
          <p:nvPr/>
        </p:nvSpPr>
        <p:spPr bwMode="auto">
          <a:xfrm>
            <a:off x="4161313" y="1537660"/>
            <a:ext cx="372485" cy="92105"/>
          </a:xfrm>
          <a:prstGeom prst="rightArrow">
            <a:avLst>
              <a:gd name="adj1" fmla="val 50000"/>
              <a:gd name="adj2" fmla="val 49875"/>
            </a:avLst>
          </a:prstGeom>
          <a:solidFill>
            <a:srgbClr val="2626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01" name="右箭头 48"/>
          <p:cNvSpPr>
            <a:spLocks noChangeArrowheads="1"/>
          </p:cNvSpPr>
          <p:nvPr/>
        </p:nvSpPr>
        <p:spPr bwMode="auto">
          <a:xfrm>
            <a:off x="4108148" y="2341926"/>
            <a:ext cx="398204" cy="92930"/>
          </a:xfrm>
          <a:prstGeom prst="rightArrow">
            <a:avLst>
              <a:gd name="adj1" fmla="val 50000"/>
              <a:gd name="adj2" fmla="val 49875"/>
            </a:avLst>
          </a:prstGeom>
          <a:solidFill>
            <a:srgbClr val="2626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03" name="TextBox 53"/>
          <p:cNvSpPr txBox="1">
            <a:spLocks noChangeArrowheads="1"/>
          </p:cNvSpPr>
          <p:nvPr/>
        </p:nvSpPr>
        <p:spPr bwMode="auto">
          <a:xfrm>
            <a:off x="1623829" y="3372306"/>
            <a:ext cx="3486149" cy="127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b="1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证切线时常用辅助线添加方法： </a:t>
            </a:r>
            <a:endParaRPr kumimoji="1" lang="en-US" altLang="zh-CN" b="1" dirty="0">
              <a:solidFill>
                <a:srgbClr val="673B77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①有公共点，连半径，证垂直；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kumimoji="1" lang="zh-CN" altLang="en-US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无公共点，作垂直，证半径</a:t>
            </a:r>
            <a:r>
              <a:rPr kumimoji="1" lang="en-US" altLang="zh-CN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.</a:t>
            </a:r>
          </a:p>
        </p:txBody>
      </p:sp>
      <p:sp>
        <p:nvSpPr>
          <p:cNvPr id="61" name="直角双向箭头 60"/>
          <p:cNvSpPr/>
          <p:nvPr/>
        </p:nvSpPr>
        <p:spPr bwMode="auto">
          <a:xfrm>
            <a:off x="5349186" y="3030279"/>
            <a:ext cx="1309687" cy="1320223"/>
          </a:xfrm>
          <a:prstGeom prst="leftUpArrow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7" name="直线连接符 16"/>
          <p:cNvCxnSpPr/>
          <p:nvPr/>
        </p:nvCxnSpPr>
        <p:spPr>
          <a:xfrm>
            <a:off x="12700" y="41910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17"/>
          <p:cNvSpPr txBox="1"/>
          <p:nvPr/>
        </p:nvSpPr>
        <p:spPr>
          <a:xfrm>
            <a:off x="552450" y="-20538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54075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7603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ldLvl="0" animBg="1"/>
      <p:bldP spid="20492" grpId="0" bldLvl="0" animBg="1"/>
      <p:bldP spid="20493" grpId="0" bldLvl="0" animBg="1"/>
      <p:bldP spid="20494" grpId="0" bldLvl="0" animBg="1"/>
      <p:bldP spid="20495" grpId="0" bldLvl="0" animBg="1"/>
      <p:bldP spid="20496" grpId="0" bldLvl="0" animBg="1"/>
      <p:bldP spid="20497" grpId="0" bldLvl="0" animBg="1"/>
      <p:bldP spid="20498" grpId="0" bldLvl="0" animBg="1"/>
      <p:bldP spid="20499" grpId="0" bldLvl="0" animBg="1"/>
      <p:bldP spid="20500" grpId="0" bldLvl="0" animBg="1"/>
      <p:bldP spid="20501" grpId="0" bldLvl="0" animBg="1"/>
      <p:bldP spid="20503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Box 50"/>
          <p:cNvSpPr txBox="1">
            <a:spLocks noChangeArrowheads="1"/>
          </p:cNvSpPr>
          <p:nvPr/>
        </p:nvSpPr>
        <p:spPr bwMode="auto">
          <a:xfrm>
            <a:off x="552450" y="1775638"/>
            <a:ext cx="1260475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</a:rPr>
              <a:t>切线的</a:t>
            </a:r>
            <a:endParaRPr lang="en-US" altLang="zh-CN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</a:rPr>
              <a:t>性质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0504" name="左大括号 55"/>
          <p:cNvSpPr>
            <a:spLocks/>
          </p:cNvSpPr>
          <p:nvPr/>
        </p:nvSpPr>
        <p:spPr bwMode="auto">
          <a:xfrm>
            <a:off x="1812925" y="1435418"/>
            <a:ext cx="161925" cy="1666725"/>
          </a:xfrm>
          <a:prstGeom prst="leftBrace">
            <a:avLst>
              <a:gd name="adj1" fmla="val 7423"/>
              <a:gd name="adj2" fmla="val 50000"/>
            </a:avLst>
          </a:prstGeom>
          <a:noFill/>
          <a:ln w="254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05" name="TextBox 56"/>
          <p:cNvSpPr txBox="1">
            <a:spLocks noChangeArrowheads="1"/>
          </p:cNvSpPr>
          <p:nvPr/>
        </p:nvSpPr>
        <p:spPr bwMode="auto">
          <a:xfrm>
            <a:off x="2027238" y="2021700"/>
            <a:ext cx="1938706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</a:rPr>
              <a:t>有</a:t>
            </a:r>
            <a:r>
              <a:rPr lang="en-US" altLang="zh-CN">
                <a:solidFill>
                  <a:prstClr val="black"/>
                </a:solidFill>
              </a:rPr>
              <a:t>1</a:t>
            </a:r>
            <a:r>
              <a:rPr lang="zh-CN" altLang="en-US">
                <a:solidFill>
                  <a:prstClr val="black"/>
                </a:solidFill>
              </a:rPr>
              <a:t>个公共点</a:t>
            </a:r>
          </a:p>
        </p:txBody>
      </p:sp>
      <p:sp>
        <p:nvSpPr>
          <p:cNvPr id="20506" name="TextBox 57"/>
          <p:cNvSpPr txBox="1">
            <a:spLocks noChangeArrowheads="1"/>
          </p:cNvSpPr>
          <p:nvPr/>
        </p:nvSpPr>
        <p:spPr bwMode="auto">
          <a:xfrm>
            <a:off x="2081213" y="2917477"/>
            <a:ext cx="523875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d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r</a:t>
            </a:r>
          </a:p>
        </p:txBody>
      </p:sp>
      <p:sp>
        <p:nvSpPr>
          <p:cNvPr id="20507" name="TextBox 58"/>
          <p:cNvSpPr txBox="1">
            <a:spLocks noChangeArrowheads="1"/>
          </p:cNvSpPr>
          <p:nvPr/>
        </p:nvSpPr>
        <p:spPr bwMode="auto">
          <a:xfrm>
            <a:off x="2019300" y="1235363"/>
            <a:ext cx="1708408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</a:rPr>
              <a:t>性质定理</a:t>
            </a:r>
          </a:p>
        </p:txBody>
      </p:sp>
      <p:sp>
        <p:nvSpPr>
          <p:cNvPr id="20509" name="TextBox 61"/>
          <p:cNvSpPr txBox="1">
            <a:spLocks noChangeArrowheads="1"/>
          </p:cNvSpPr>
          <p:nvPr/>
        </p:nvSpPr>
        <p:spPr bwMode="auto">
          <a:xfrm>
            <a:off x="4650893" y="1081475"/>
            <a:ext cx="3110873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>
                <a:solidFill>
                  <a:prstClr val="black"/>
                </a:solidFill>
              </a:rPr>
              <a:t>圆的切线垂直于经过切点的半径</a:t>
            </a:r>
          </a:p>
        </p:txBody>
      </p:sp>
      <p:sp>
        <p:nvSpPr>
          <p:cNvPr id="20510" name="右箭头 62"/>
          <p:cNvSpPr>
            <a:spLocks noChangeArrowheads="1"/>
          </p:cNvSpPr>
          <p:nvPr/>
        </p:nvSpPr>
        <p:spPr bwMode="auto">
          <a:xfrm>
            <a:off x="3984606" y="1380649"/>
            <a:ext cx="377419" cy="109537"/>
          </a:xfrm>
          <a:prstGeom prst="rightArrow">
            <a:avLst>
              <a:gd name="adj1" fmla="val 50000"/>
              <a:gd name="adj2" fmla="val 49152"/>
            </a:avLst>
          </a:prstGeom>
          <a:solidFill>
            <a:srgbClr val="2626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11" name="右箭头 63"/>
          <p:cNvSpPr>
            <a:spLocks noChangeArrowheads="1"/>
          </p:cNvSpPr>
          <p:nvPr/>
        </p:nvSpPr>
        <p:spPr bwMode="auto">
          <a:xfrm rot="16200000" flipH="1">
            <a:off x="5733805" y="2115370"/>
            <a:ext cx="732280" cy="212770"/>
          </a:xfrm>
          <a:prstGeom prst="rightArrow">
            <a:avLst>
              <a:gd name="adj1" fmla="val 50000"/>
              <a:gd name="adj2" fmla="val 49152"/>
            </a:avLst>
          </a:prstGeom>
          <a:solidFill>
            <a:srgbClr val="2626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12" name="TextBox 64"/>
          <p:cNvSpPr txBox="1">
            <a:spLocks noChangeArrowheads="1"/>
          </p:cNvSpPr>
          <p:nvPr/>
        </p:nvSpPr>
        <p:spPr bwMode="auto">
          <a:xfrm>
            <a:off x="4650893" y="2793965"/>
            <a:ext cx="3680453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</a:rPr>
              <a:t>有切线时常用辅助线</a:t>
            </a:r>
            <a:endParaRPr lang="en-US" altLang="zh-CN" dirty="0">
              <a:solidFill>
                <a:prstClr val="black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srgbClr val="0000FF"/>
                </a:solidFill>
              </a:rPr>
              <a:t>添加方法： </a:t>
            </a:r>
            <a:endParaRPr lang="en-US" altLang="zh-CN" dirty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>
                <a:solidFill>
                  <a:prstClr val="black"/>
                </a:solidFill>
              </a:rPr>
              <a:t>见切线，连切点，得垂直</a:t>
            </a:r>
            <a:r>
              <a:rPr lang="en-US" altLang="zh-CN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27" name="直线连接符 16"/>
          <p:cNvCxnSpPr/>
          <p:nvPr/>
        </p:nvCxnSpPr>
        <p:spPr>
          <a:xfrm>
            <a:off x="12700" y="419100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17"/>
          <p:cNvSpPr txBox="1"/>
          <p:nvPr/>
        </p:nvSpPr>
        <p:spPr>
          <a:xfrm>
            <a:off x="552450" y="-2125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44027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6628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/>
      <p:bldP spid="20504" grpId="0" bldLvl="0" animBg="1"/>
      <p:bldP spid="20505" grpId="0" bldLvl="0" animBg="1"/>
      <p:bldP spid="20506" grpId="0" bldLvl="0" animBg="1"/>
      <p:bldP spid="20507" grpId="0" bldLvl="0" animBg="1"/>
      <p:bldP spid="20509" grpId="0" bldLvl="0" animBg="1"/>
      <p:bldP spid="20510" grpId="0" bldLvl="0" animBg="1"/>
      <p:bldP spid="20511" grpId="0" bldLvl="0" animBg="1"/>
      <p:bldP spid="20512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H="1">
            <a:off x="5381304" y="1928468"/>
            <a:ext cx="666984" cy="1283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dashDot"/>
            <a:miter lim="800000"/>
            <a:headEnd type="none"/>
            <a:tailEnd type="none"/>
          </a:ln>
          <a:effectLst/>
        </p:spPr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rot="16200000" flipV="1">
            <a:off x="6011098" y="1957324"/>
            <a:ext cx="307703" cy="246146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dashDot"/>
            <a:miter lim="800000"/>
            <a:headEnd type="none"/>
            <a:tailEnd type="none"/>
          </a:ln>
          <a:effectLst/>
        </p:spPr>
      </p:cxnSp>
      <p:sp>
        <p:nvSpPr>
          <p:cNvPr id="6" name="任意多边形 5"/>
          <p:cNvSpPr/>
          <p:nvPr>
            <p:custDataLst>
              <p:tags r:id="rId3"/>
            </p:custDataLst>
          </p:nvPr>
        </p:nvSpPr>
        <p:spPr bwMode="auto">
          <a:xfrm>
            <a:off x="5905691" y="2732070"/>
            <a:ext cx="711309" cy="1278704"/>
          </a:xfrm>
          <a:custGeom>
            <a:avLst/>
            <a:gdLst/>
            <a:ahLst/>
            <a:cxnLst>
              <a:cxn ang="0">
                <a:pos x="318" y="410"/>
              </a:cxn>
              <a:cxn ang="0">
                <a:pos x="318" y="101"/>
              </a:cxn>
              <a:cxn ang="0">
                <a:pos x="76" y="0"/>
              </a:cxn>
              <a:cxn ang="0">
                <a:pos x="33" y="0"/>
              </a:cxn>
              <a:cxn ang="0">
                <a:pos x="0" y="181"/>
              </a:cxn>
              <a:cxn ang="0">
                <a:pos x="172" y="249"/>
              </a:cxn>
              <a:cxn ang="0">
                <a:pos x="173" y="250"/>
              </a:cxn>
              <a:cxn ang="0">
                <a:pos x="180" y="368"/>
              </a:cxn>
              <a:cxn ang="0">
                <a:pos x="176" y="369"/>
              </a:cxn>
              <a:cxn ang="0">
                <a:pos x="17" y="454"/>
              </a:cxn>
              <a:cxn ang="0">
                <a:pos x="75" y="630"/>
              </a:cxn>
              <a:cxn ang="0">
                <a:pos x="259" y="607"/>
              </a:cxn>
              <a:cxn ang="0">
                <a:pos x="260" y="606"/>
              </a:cxn>
              <a:cxn ang="0">
                <a:pos x="324" y="706"/>
              </a:cxn>
              <a:cxn ang="0">
                <a:pos x="320" y="710"/>
              </a:cxn>
              <a:cxn ang="0">
                <a:pos x="222" y="861"/>
              </a:cxn>
              <a:cxn ang="0">
                <a:pos x="300" y="933"/>
              </a:cxn>
              <a:cxn ang="0">
                <a:pos x="518" y="727"/>
              </a:cxn>
              <a:cxn ang="0">
                <a:pos x="318" y="410"/>
              </a:cxn>
            </a:cxnLst>
            <a:rect l="0" t="0" r="r" b="b"/>
            <a:pathLst>
              <a:path w="518" h="933">
                <a:moveTo>
                  <a:pt x="318" y="410"/>
                </a:moveTo>
                <a:cubicBezTo>
                  <a:pt x="291" y="305"/>
                  <a:pt x="293" y="199"/>
                  <a:pt x="318" y="101"/>
                </a:cubicBezTo>
                <a:cubicBezTo>
                  <a:pt x="76" y="0"/>
                  <a:pt x="76" y="0"/>
                  <a:pt x="7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72" y="249"/>
                  <a:pt x="172" y="249"/>
                  <a:pt x="172" y="249"/>
                </a:cubicBezTo>
                <a:cubicBezTo>
                  <a:pt x="173" y="250"/>
                  <a:pt x="173" y="250"/>
                  <a:pt x="173" y="250"/>
                </a:cubicBezTo>
                <a:cubicBezTo>
                  <a:pt x="172" y="289"/>
                  <a:pt x="174" y="328"/>
                  <a:pt x="180" y="368"/>
                </a:cubicBezTo>
                <a:cubicBezTo>
                  <a:pt x="176" y="369"/>
                  <a:pt x="176" y="369"/>
                  <a:pt x="176" y="369"/>
                </a:cubicBezTo>
                <a:cubicBezTo>
                  <a:pt x="17" y="454"/>
                  <a:pt x="17" y="454"/>
                  <a:pt x="17" y="454"/>
                </a:cubicBezTo>
                <a:cubicBezTo>
                  <a:pt x="75" y="630"/>
                  <a:pt x="75" y="630"/>
                  <a:pt x="75" y="630"/>
                </a:cubicBezTo>
                <a:cubicBezTo>
                  <a:pt x="259" y="607"/>
                  <a:pt x="259" y="607"/>
                  <a:pt x="259" y="607"/>
                </a:cubicBezTo>
                <a:cubicBezTo>
                  <a:pt x="260" y="606"/>
                  <a:pt x="260" y="606"/>
                  <a:pt x="260" y="606"/>
                </a:cubicBezTo>
                <a:cubicBezTo>
                  <a:pt x="279" y="641"/>
                  <a:pt x="300" y="675"/>
                  <a:pt x="324" y="706"/>
                </a:cubicBezTo>
                <a:cubicBezTo>
                  <a:pt x="320" y="710"/>
                  <a:pt x="320" y="710"/>
                  <a:pt x="320" y="710"/>
                </a:cubicBezTo>
                <a:cubicBezTo>
                  <a:pt x="222" y="861"/>
                  <a:pt x="222" y="861"/>
                  <a:pt x="222" y="861"/>
                </a:cubicBezTo>
                <a:cubicBezTo>
                  <a:pt x="300" y="933"/>
                  <a:pt x="300" y="933"/>
                  <a:pt x="300" y="933"/>
                </a:cubicBezTo>
                <a:cubicBezTo>
                  <a:pt x="518" y="727"/>
                  <a:pt x="518" y="727"/>
                  <a:pt x="518" y="727"/>
                </a:cubicBezTo>
                <a:cubicBezTo>
                  <a:pt x="423" y="648"/>
                  <a:pt x="351" y="539"/>
                  <a:pt x="318" y="410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任意多边形 6"/>
          <p:cNvSpPr/>
          <p:nvPr>
            <p:custDataLst>
              <p:tags r:id="rId4"/>
            </p:custDataLst>
          </p:nvPr>
        </p:nvSpPr>
        <p:spPr bwMode="auto">
          <a:xfrm>
            <a:off x="7192664" y="1845417"/>
            <a:ext cx="1144712" cy="937936"/>
          </a:xfrm>
          <a:custGeom>
            <a:avLst/>
            <a:gdLst/>
            <a:ahLst/>
            <a:cxnLst>
              <a:cxn ang="0">
                <a:pos x="547" y="684"/>
              </a:cxn>
              <a:cxn ang="0">
                <a:pos x="834" y="605"/>
              </a:cxn>
              <a:cxn ang="0">
                <a:pos x="811" y="534"/>
              </a:cxn>
              <a:cxn ang="0">
                <a:pos x="627" y="557"/>
              </a:cxn>
              <a:cxn ang="0">
                <a:pos x="563" y="456"/>
              </a:cxn>
              <a:cxn ang="0">
                <a:pos x="566" y="453"/>
              </a:cxn>
              <a:cxn ang="0">
                <a:pos x="664" y="303"/>
              </a:cxn>
              <a:cxn ang="0">
                <a:pos x="529" y="177"/>
              </a:cxn>
              <a:cxn ang="0">
                <a:pos x="379" y="285"/>
              </a:cxn>
              <a:cxn ang="0">
                <a:pos x="275" y="227"/>
              </a:cxn>
              <a:cxn ang="0">
                <a:pos x="276" y="224"/>
              </a:cxn>
              <a:cxn ang="0">
                <a:pos x="289" y="45"/>
              </a:cxn>
              <a:cxn ang="0">
                <a:pos x="110" y="0"/>
              </a:cxn>
              <a:cxn ang="0">
                <a:pos x="30" y="166"/>
              </a:cxn>
              <a:cxn ang="0">
                <a:pos x="0" y="163"/>
              </a:cxn>
              <a:cxn ang="0">
                <a:pos x="0" y="290"/>
              </a:cxn>
              <a:cxn ang="0">
                <a:pos x="547" y="684"/>
              </a:cxn>
            </a:cxnLst>
            <a:rect l="0" t="0" r="r" b="b"/>
            <a:pathLst>
              <a:path w="834" h="684">
                <a:moveTo>
                  <a:pt x="547" y="684"/>
                </a:moveTo>
                <a:cubicBezTo>
                  <a:pt x="834" y="605"/>
                  <a:pt x="834" y="605"/>
                  <a:pt x="834" y="605"/>
                </a:cubicBezTo>
                <a:cubicBezTo>
                  <a:pt x="811" y="534"/>
                  <a:pt x="811" y="534"/>
                  <a:pt x="811" y="534"/>
                </a:cubicBezTo>
                <a:cubicBezTo>
                  <a:pt x="627" y="557"/>
                  <a:pt x="627" y="557"/>
                  <a:pt x="627" y="557"/>
                </a:cubicBezTo>
                <a:cubicBezTo>
                  <a:pt x="608" y="521"/>
                  <a:pt x="587" y="487"/>
                  <a:pt x="563" y="456"/>
                </a:cubicBezTo>
                <a:cubicBezTo>
                  <a:pt x="566" y="453"/>
                  <a:pt x="566" y="453"/>
                  <a:pt x="566" y="453"/>
                </a:cubicBezTo>
                <a:cubicBezTo>
                  <a:pt x="664" y="303"/>
                  <a:pt x="664" y="303"/>
                  <a:pt x="664" y="303"/>
                </a:cubicBezTo>
                <a:cubicBezTo>
                  <a:pt x="529" y="177"/>
                  <a:pt x="529" y="177"/>
                  <a:pt x="529" y="177"/>
                </a:cubicBezTo>
                <a:cubicBezTo>
                  <a:pt x="379" y="285"/>
                  <a:pt x="379" y="285"/>
                  <a:pt x="379" y="285"/>
                </a:cubicBezTo>
                <a:cubicBezTo>
                  <a:pt x="346" y="263"/>
                  <a:pt x="311" y="244"/>
                  <a:pt x="275" y="227"/>
                </a:cubicBezTo>
                <a:cubicBezTo>
                  <a:pt x="276" y="224"/>
                  <a:pt x="276" y="224"/>
                  <a:pt x="276" y="224"/>
                </a:cubicBezTo>
                <a:cubicBezTo>
                  <a:pt x="289" y="45"/>
                  <a:pt x="289" y="45"/>
                  <a:pt x="289" y="45"/>
                </a:cubicBezTo>
                <a:cubicBezTo>
                  <a:pt x="110" y="0"/>
                  <a:pt x="110" y="0"/>
                  <a:pt x="110" y="0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19" y="165"/>
                  <a:pt x="12" y="164"/>
                  <a:pt x="0" y="163"/>
                </a:cubicBezTo>
                <a:cubicBezTo>
                  <a:pt x="0" y="290"/>
                  <a:pt x="0" y="290"/>
                  <a:pt x="0" y="290"/>
                </a:cubicBezTo>
                <a:cubicBezTo>
                  <a:pt x="240" y="300"/>
                  <a:pt x="459" y="453"/>
                  <a:pt x="547" y="684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 bwMode="auto">
          <a:xfrm>
            <a:off x="6170363" y="1850381"/>
            <a:ext cx="951170" cy="949514"/>
          </a:xfrm>
          <a:custGeom>
            <a:avLst/>
            <a:gdLst/>
            <a:ahLst/>
            <a:cxnLst>
              <a:cxn ang="0">
                <a:pos x="566" y="305"/>
              </a:cxn>
              <a:cxn ang="0">
                <a:pos x="694" y="286"/>
              </a:cxn>
              <a:cxn ang="0">
                <a:pos x="694" y="159"/>
              </a:cxn>
              <a:cxn ang="0">
                <a:pos x="655" y="163"/>
              </a:cxn>
              <a:cxn ang="0">
                <a:pos x="654" y="160"/>
              </a:cxn>
              <a:cxn ang="0">
                <a:pos x="584" y="0"/>
              </a:cxn>
              <a:cxn ang="0">
                <a:pos x="405" y="46"/>
              </a:cxn>
              <a:cxn ang="0">
                <a:pos x="415" y="227"/>
              </a:cxn>
              <a:cxn ang="0">
                <a:pos x="280" y="305"/>
              </a:cxn>
              <a:cxn ang="0">
                <a:pos x="278" y="302"/>
              </a:cxn>
              <a:cxn ang="0">
                <a:pos x="128" y="201"/>
              </a:cxn>
              <a:cxn ang="0">
                <a:pos x="0" y="334"/>
              </a:cxn>
              <a:cxn ang="0">
                <a:pos x="106" y="484"/>
              </a:cxn>
              <a:cxn ang="0">
                <a:pos x="24" y="642"/>
              </a:cxn>
              <a:cxn ang="0">
                <a:pos x="24" y="642"/>
              </a:cxn>
              <a:cxn ang="0">
                <a:pos x="141" y="692"/>
              </a:cxn>
              <a:cxn ang="0">
                <a:pos x="566" y="305"/>
              </a:cxn>
            </a:cxnLst>
            <a:rect l="0" t="0" r="r" b="b"/>
            <a:pathLst>
              <a:path w="694" h="692">
                <a:moveTo>
                  <a:pt x="566" y="305"/>
                </a:moveTo>
                <a:cubicBezTo>
                  <a:pt x="608" y="294"/>
                  <a:pt x="650" y="288"/>
                  <a:pt x="694" y="286"/>
                </a:cubicBezTo>
                <a:cubicBezTo>
                  <a:pt x="694" y="159"/>
                  <a:pt x="694" y="159"/>
                  <a:pt x="694" y="159"/>
                </a:cubicBezTo>
                <a:cubicBezTo>
                  <a:pt x="682" y="159"/>
                  <a:pt x="670" y="161"/>
                  <a:pt x="655" y="163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584" y="0"/>
                  <a:pt x="584" y="0"/>
                  <a:pt x="584" y="0"/>
                </a:cubicBezTo>
                <a:cubicBezTo>
                  <a:pt x="405" y="46"/>
                  <a:pt x="405" y="46"/>
                  <a:pt x="405" y="46"/>
                </a:cubicBezTo>
                <a:cubicBezTo>
                  <a:pt x="415" y="227"/>
                  <a:pt x="415" y="227"/>
                  <a:pt x="415" y="227"/>
                </a:cubicBezTo>
                <a:cubicBezTo>
                  <a:pt x="367" y="249"/>
                  <a:pt x="322" y="274"/>
                  <a:pt x="280" y="305"/>
                </a:cubicBezTo>
                <a:cubicBezTo>
                  <a:pt x="278" y="302"/>
                  <a:pt x="278" y="302"/>
                  <a:pt x="278" y="302"/>
                </a:cubicBezTo>
                <a:cubicBezTo>
                  <a:pt x="128" y="201"/>
                  <a:pt x="128" y="201"/>
                  <a:pt x="128" y="201"/>
                </a:cubicBezTo>
                <a:cubicBezTo>
                  <a:pt x="0" y="334"/>
                  <a:pt x="0" y="334"/>
                  <a:pt x="0" y="334"/>
                </a:cubicBezTo>
                <a:cubicBezTo>
                  <a:pt x="106" y="484"/>
                  <a:pt x="106" y="484"/>
                  <a:pt x="106" y="484"/>
                </a:cubicBezTo>
                <a:cubicBezTo>
                  <a:pt x="73" y="534"/>
                  <a:pt x="45" y="586"/>
                  <a:pt x="24" y="642"/>
                </a:cubicBezTo>
                <a:cubicBezTo>
                  <a:pt x="24" y="642"/>
                  <a:pt x="24" y="642"/>
                  <a:pt x="24" y="642"/>
                </a:cubicBezTo>
                <a:cubicBezTo>
                  <a:pt x="141" y="692"/>
                  <a:pt x="141" y="692"/>
                  <a:pt x="141" y="692"/>
                </a:cubicBezTo>
                <a:cubicBezTo>
                  <a:pt x="207" y="507"/>
                  <a:pt x="361" y="358"/>
                  <a:pt x="566" y="305"/>
                </a:cubicBezTo>
                <a:close/>
              </a:path>
            </a:pathLst>
          </a:custGeom>
          <a:solidFill>
            <a:srgbClr val="178AA1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任意多边形 8"/>
          <p:cNvSpPr/>
          <p:nvPr>
            <p:custDataLst>
              <p:tags r:id="rId6"/>
            </p:custDataLst>
          </p:nvPr>
        </p:nvSpPr>
        <p:spPr bwMode="auto">
          <a:xfrm>
            <a:off x="6368867" y="3772565"/>
            <a:ext cx="1338254" cy="555813"/>
          </a:xfrm>
          <a:custGeom>
            <a:avLst/>
            <a:gdLst/>
            <a:ahLst/>
            <a:cxnLst>
              <a:cxn ang="0">
                <a:pos x="728" y="92"/>
              </a:cxn>
              <a:cxn ang="0">
                <a:pos x="222" y="0"/>
              </a:cxn>
              <a:cxn ang="0">
                <a:pos x="0" y="210"/>
              </a:cxn>
              <a:cxn ang="0">
                <a:pos x="19" y="227"/>
              </a:cxn>
              <a:cxn ang="0">
                <a:pos x="169" y="119"/>
              </a:cxn>
              <a:cxn ang="0">
                <a:pos x="171" y="117"/>
              </a:cxn>
              <a:cxn ang="0">
                <a:pos x="274" y="174"/>
              </a:cxn>
              <a:cxn ang="0">
                <a:pos x="272" y="180"/>
              </a:cxn>
              <a:cxn ang="0">
                <a:pos x="259" y="359"/>
              </a:cxn>
              <a:cxn ang="0">
                <a:pos x="438" y="405"/>
              </a:cxn>
              <a:cxn ang="0">
                <a:pos x="517" y="237"/>
              </a:cxn>
              <a:cxn ang="0">
                <a:pos x="530" y="232"/>
              </a:cxn>
              <a:cxn ang="0">
                <a:pos x="661" y="228"/>
              </a:cxn>
              <a:cxn ang="0">
                <a:pos x="663" y="235"/>
              </a:cxn>
              <a:cxn ang="0">
                <a:pos x="706" y="383"/>
              </a:cxn>
              <a:cxn ang="0">
                <a:pos x="884" y="337"/>
              </a:cxn>
              <a:cxn ang="0">
                <a:pos x="876" y="163"/>
              </a:cxn>
              <a:cxn ang="0">
                <a:pos x="877" y="166"/>
              </a:cxn>
              <a:cxn ang="0">
                <a:pos x="976" y="115"/>
              </a:cxn>
              <a:cxn ang="0">
                <a:pos x="908" y="13"/>
              </a:cxn>
              <a:cxn ang="0">
                <a:pos x="728" y="92"/>
              </a:cxn>
            </a:cxnLst>
            <a:rect l="0" t="0" r="r" b="b"/>
            <a:pathLst>
              <a:path w="976" h="405">
                <a:moveTo>
                  <a:pt x="728" y="92"/>
                </a:moveTo>
                <a:cubicBezTo>
                  <a:pt x="547" y="139"/>
                  <a:pt x="364" y="99"/>
                  <a:pt x="222" y="0"/>
                </a:cubicBezTo>
                <a:cubicBezTo>
                  <a:pt x="0" y="210"/>
                  <a:pt x="0" y="210"/>
                  <a:pt x="0" y="210"/>
                </a:cubicBezTo>
                <a:cubicBezTo>
                  <a:pt x="19" y="227"/>
                  <a:pt x="19" y="227"/>
                  <a:pt x="19" y="227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204" y="139"/>
                  <a:pt x="238" y="158"/>
                  <a:pt x="274" y="174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59" y="359"/>
                  <a:pt x="259" y="359"/>
                  <a:pt x="259" y="35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517" y="237"/>
                  <a:pt x="517" y="237"/>
                  <a:pt x="517" y="237"/>
                </a:cubicBezTo>
                <a:cubicBezTo>
                  <a:pt x="530" y="232"/>
                  <a:pt x="530" y="232"/>
                  <a:pt x="530" y="232"/>
                </a:cubicBezTo>
                <a:cubicBezTo>
                  <a:pt x="569" y="235"/>
                  <a:pt x="601" y="236"/>
                  <a:pt x="661" y="228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706" y="383"/>
                  <a:pt x="706" y="383"/>
                  <a:pt x="706" y="383"/>
                </a:cubicBezTo>
                <a:cubicBezTo>
                  <a:pt x="884" y="337"/>
                  <a:pt x="884" y="337"/>
                  <a:pt x="884" y="337"/>
                </a:cubicBezTo>
                <a:cubicBezTo>
                  <a:pt x="876" y="163"/>
                  <a:pt x="876" y="163"/>
                  <a:pt x="876" y="163"/>
                </a:cubicBezTo>
                <a:cubicBezTo>
                  <a:pt x="877" y="166"/>
                  <a:pt x="877" y="166"/>
                  <a:pt x="877" y="166"/>
                </a:cubicBezTo>
                <a:cubicBezTo>
                  <a:pt x="911" y="151"/>
                  <a:pt x="944" y="134"/>
                  <a:pt x="976" y="115"/>
                </a:cubicBezTo>
                <a:cubicBezTo>
                  <a:pt x="908" y="13"/>
                  <a:pt x="908" y="13"/>
                  <a:pt x="908" y="13"/>
                </a:cubicBezTo>
                <a:cubicBezTo>
                  <a:pt x="854" y="48"/>
                  <a:pt x="794" y="75"/>
                  <a:pt x="728" y="92"/>
                </a:cubicBez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任意多边形 9"/>
          <p:cNvSpPr/>
          <p:nvPr>
            <p:custDataLst>
              <p:tags r:id="rId7"/>
            </p:custDataLst>
          </p:nvPr>
        </p:nvSpPr>
        <p:spPr bwMode="auto">
          <a:xfrm>
            <a:off x="7672384" y="2741997"/>
            <a:ext cx="736124" cy="1303516"/>
          </a:xfrm>
          <a:custGeom>
            <a:avLst/>
            <a:gdLst/>
            <a:ahLst/>
            <a:cxnLst>
              <a:cxn ang="0">
                <a:pos x="364" y="260"/>
              </a:cxn>
              <a:cxn ang="0">
                <a:pos x="357" y="142"/>
              </a:cxn>
              <a:cxn ang="0">
                <a:pos x="361" y="140"/>
              </a:cxn>
              <a:cxn ang="0">
                <a:pos x="519" y="55"/>
              </a:cxn>
              <a:cxn ang="0">
                <a:pos x="501" y="0"/>
              </a:cxn>
              <a:cxn ang="0">
                <a:pos x="214" y="80"/>
              </a:cxn>
              <a:cxn ang="0">
                <a:pos x="219" y="95"/>
              </a:cxn>
              <a:cxn ang="0">
                <a:pos x="0" y="735"/>
              </a:cxn>
              <a:cxn ang="0">
                <a:pos x="85" y="862"/>
              </a:cxn>
              <a:cxn ang="0">
                <a:pos x="215" y="951"/>
              </a:cxn>
              <a:cxn ang="0">
                <a:pos x="343" y="818"/>
              </a:cxn>
              <a:cxn ang="0">
                <a:pos x="237" y="666"/>
              </a:cxn>
              <a:cxn ang="0">
                <a:pos x="236" y="665"/>
              </a:cxn>
              <a:cxn ang="0">
                <a:pos x="318" y="507"/>
              </a:cxn>
              <a:cxn ang="0">
                <a:pos x="324" y="508"/>
              </a:cxn>
              <a:cxn ang="0">
                <a:pos x="503" y="510"/>
              </a:cxn>
              <a:cxn ang="0">
                <a:pos x="537" y="328"/>
              </a:cxn>
              <a:cxn ang="0">
                <a:pos x="365" y="260"/>
              </a:cxn>
              <a:cxn ang="0">
                <a:pos x="364" y="260"/>
              </a:cxn>
            </a:cxnLst>
            <a:rect l="0" t="0" r="r" b="b"/>
            <a:pathLst>
              <a:path w="537" h="951">
                <a:moveTo>
                  <a:pt x="364" y="260"/>
                </a:moveTo>
                <a:cubicBezTo>
                  <a:pt x="365" y="221"/>
                  <a:pt x="363" y="181"/>
                  <a:pt x="357" y="142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519" y="55"/>
                  <a:pt x="519" y="55"/>
                  <a:pt x="519" y="55"/>
                </a:cubicBezTo>
                <a:cubicBezTo>
                  <a:pt x="501" y="0"/>
                  <a:pt x="501" y="0"/>
                  <a:pt x="501" y="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16" y="85"/>
                  <a:pt x="217" y="90"/>
                  <a:pt x="219" y="95"/>
                </a:cubicBezTo>
                <a:cubicBezTo>
                  <a:pt x="282" y="340"/>
                  <a:pt x="188" y="589"/>
                  <a:pt x="0" y="735"/>
                </a:cubicBezTo>
                <a:cubicBezTo>
                  <a:pt x="85" y="862"/>
                  <a:pt x="85" y="862"/>
                  <a:pt x="85" y="862"/>
                </a:cubicBezTo>
                <a:cubicBezTo>
                  <a:pt x="215" y="951"/>
                  <a:pt x="215" y="951"/>
                  <a:pt x="215" y="951"/>
                </a:cubicBezTo>
                <a:cubicBezTo>
                  <a:pt x="343" y="818"/>
                  <a:pt x="343" y="818"/>
                  <a:pt x="343" y="818"/>
                </a:cubicBezTo>
                <a:cubicBezTo>
                  <a:pt x="237" y="666"/>
                  <a:pt x="237" y="666"/>
                  <a:pt x="237" y="666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69" y="616"/>
                  <a:pt x="297" y="563"/>
                  <a:pt x="318" y="507"/>
                </a:cubicBezTo>
                <a:cubicBezTo>
                  <a:pt x="324" y="508"/>
                  <a:pt x="324" y="508"/>
                  <a:pt x="324" y="508"/>
                </a:cubicBezTo>
                <a:cubicBezTo>
                  <a:pt x="503" y="510"/>
                  <a:pt x="503" y="510"/>
                  <a:pt x="503" y="510"/>
                </a:cubicBezTo>
                <a:cubicBezTo>
                  <a:pt x="537" y="328"/>
                  <a:pt x="537" y="328"/>
                  <a:pt x="537" y="328"/>
                </a:cubicBezTo>
                <a:cubicBezTo>
                  <a:pt x="365" y="260"/>
                  <a:pt x="365" y="260"/>
                  <a:pt x="365" y="260"/>
                </a:cubicBezTo>
                <a:lnTo>
                  <a:pt x="364" y="260"/>
                </a:lnTo>
                <a:close/>
              </a:path>
            </a:pathLst>
          </a:custGeom>
          <a:solidFill>
            <a:srgbClr val="325792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任意多边形 10"/>
          <p:cNvSpPr/>
          <p:nvPr>
            <p:custDataLst>
              <p:tags r:id="rId8"/>
            </p:custDataLst>
          </p:nvPr>
        </p:nvSpPr>
        <p:spPr bwMode="auto">
          <a:xfrm>
            <a:off x="6304356" y="2234156"/>
            <a:ext cx="1705488" cy="1705487"/>
          </a:xfrm>
          <a:custGeom>
            <a:avLst/>
            <a:gdLst/>
            <a:ahLst/>
            <a:cxnLst>
              <a:cxn ang="0">
                <a:pos x="1116" y="391"/>
              </a:cxn>
              <a:cxn ang="0">
                <a:pos x="391" y="127"/>
              </a:cxn>
              <a:cxn ang="0">
                <a:pos x="127" y="851"/>
              </a:cxn>
              <a:cxn ang="0">
                <a:pos x="851" y="1115"/>
              </a:cxn>
              <a:cxn ang="0">
                <a:pos x="1116" y="391"/>
              </a:cxn>
            </a:cxnLst>
            <a:rect l="0" t="0" r="r" b="b"/>
            <a:pathLst>
              <a:path w="1243" h="1243">
                <a:moveTo>
                  <a:pt x="1116" y="391"/>
                </a:moveTo>
                <a:cubicBezTo>
                  <a:pt x="989" y="118"/>
                  <a:pt x="664" y="0"/>
                  <a:pt x="391" y="127"/>
                </a:cubicBezTo>
                <a:cubicBezTo>
                  <a:pt x="118" y="254"/>
                  <a:pt x="0" y="578"/>
                  <a:pt x="127" y="851"/>
                </a:cubicBezTo>
                <a:cubicBezTo>
                  <a:pt x="254" y="1124"/>
                  <a:pt x="579" y="1243"/>
                  <a:pt x="851" y="1115"/>
                </a:cubicBezTo>
                <a:cubicBezTo>
                  <a:pt x="1124" y="988"/>
                  <a:pt x="1243" y="664"/>
                  <a:pt x="1116" y="391"/>
                </a:cubicBezTo>
                <a:close/>
              </a:path>
            </a:pathLst>
          </a:cu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任意多边形 11"/>
          <p:cNvSpPr/>
          <p:nvPr>
            <p:custDataLst>
              <p:tags r:id="rId9"/>
            </p:custDataLst>
          </p:nvPr>
        </p:nvSpPr>
        <p:spPr bwMode="auto">
          <a:xfrm>
            <a:off x="6713980" y="2656447"/>
            <a:ext cx="886892" cy="558411"/>
          </a:xfrm>
          <a:custGeom>
            <a:avLst/>
            <a:gdLst/>
            <a:ahLst/>
            <a:cxnLst>
              <a:cxn ang="0">
                <a:pos x="880" y="447"/>
              </a:cxn>
              <a:cxn ang="0">
                <a:pos x="879" y="427"/>
              </a:cxn>
              <a:cxn ang="0">
                <a:pos x="431" y="0"/>
              </a:cxn>
              <a:cxn ang="0">
                <a:pos x="3" y="317"/>
              </a:cxn>
              <a:cxn ang="0">
                <a:pos x="0" y="326"/>
              </a:cxn>
              <a:cxn ang="0">
                <a:pos x="108" y="326"/>
              </a:cxn>
              <a:cxn ang="0">
                <a:pos x="109" y="322"/>
              </a:cxn>
              <a:cxn ang="0">
                <a:pos x="431" y="102"/>
              </a:cxn>
              <a:cxn ang="0">
                <a:pos x="776" y="424"/>
              </a:cxn>
              <a:cxn ang="0">
                <a:pos x="778" y="447"/>
              </a:cxn>
              <a:cxn ang="0">
                <a:pos x="729" y="447"/>
              </a:cxn>
              <a:cxn ang="0">
                <a:pos x="826" y="580"/>
              </a:cxn>
              <a:cxn ang="0">
                <a:pos x="921" y="447"/>
              </a:cxn>
              <a:cxn ang="0">
                <a:pos x="880" y="447"/>
              </a:cxn>
            </a:cxnLst>
            <a:rect l="0" t="0" r="r" b="b"/>
            <a:pathLst>
              <a:path w="921" h="580">
                <a:moveTo>
                  <a:pt x="880" y="447"/>
                </a:moveTo>
                <a:cubicBezTo>
                  <a:pt x="879" y="427"/>
                  <a:pt x="879" y="427"/>
                  <a:pt x="879" y="427"/>
                </a:cubicBezTo>
                <a:cubicBezTo>
                  <a:pt x="867" y="187"/>
                  <a:pt x="670" y="0"/>
                  <a:pt x="431" y="0"/>
                </a:cubicBezTo>
                <a:cubicBezTo>
                  <a:pt x="236" y="0"/>
                  <a:pt x="60" y="130"/>
                  <a:pt x="3" y="317"/>
                </a:cubicBezTo>
                <a:cubicBezTo>
                  <a:pt x="0" y="326"/>
                  <a:pt x="0" y="326"/>
                  <a:pt x="0" y="326"/>
                </a:cubicBezTo>
                <a:cubicBezTo>
                  <a:pt x="108" y="326"/>
                  <a:pt x="108" y="326"/>
                  <a:pt x="108" y="326"/>
                </a:cubicBezTo>
                <a:cubicBezTo>
                  <a:pt x="109" y="322"/>
                  <a:pt x="109" y="322"/>
                  <a:pt x="109" y="322"/>
                </a:cubicBezTo>
                <a:cubicBezTo>
                  <a:pt x="162" y="188"/>
                  <a:pt x="288" y="102"/>
                  <a:pt x="431" y="102"/>
                </a:cubicBezTo>
                <a:cubicBezTo>
                  <a:pt x="612" y="102"/>
                  <a:pt x="763" y="244"/>
                  <a:pt x="776" y="424"/>
                </a:cubicBezTo>
                <a:cubicBezTo>
                  <a:pt x="778" y="447"/>
                  <a:pt x="778" y="447"/>
                  <a:pt x="778" y="447"/>
                </a:cubicBezTo>
                <a:cubicBezTo>
                  <a:pt x="729" y="447"/>
                  <a:pt x="729" y="447"/>
                  <a:pt x="729" y="447"/>
                </a:cubicBezTo>
                <a:cubicBezTo>
                  <a:pt x="826" y="580"/>
                  <a:pt x="826" y="580"/>
                  <a:pt x="826" y="580"/>
                </a:cubicBezTo>
                <a:cubicBezTo>
                  <a:pt x="921" y="447"/>
                  <a:pt x="921" y="447"/>
                  <a:pt x="921" y="447"/>
                </a:cubicBezTo>
                <a:lnTo>
                  <a:pt x="880" y="447"/>
                </a:ln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任意多边形 12"/>
          <p:cNvSpPr/>
          <p:nvPr>
            <p:custDataLst>
              <p:tags r:id="rId10"/>
            </p:custDataLst>
          </p:nvPr>
        </p:nvSpPr>
        <p:spPr bwMode="auto">
          <a:xfrm>
            <a:off x="6698723" y="3098844"/>
            <a:ext cx="806264" cy="421048"/>
          </a:xfrm>
          <a:custGeom>
            <a:avLst/>
            <a:gdLst/>
            <a:ahLst/>
            <a:cxnLst>
              <a:cxn ang="0">
                <a:pos x="704" y="235"/>
              </a:cxn>
              <a:cxn ang="0">
                <a:pos x="462" y="334"/>
              </a:cxn>
              <a:cxn ang="0">
                <a:pos x="166" y="166"/>
              </a:cxn>
              <a:cxn ang="0">
                <a:pos x="147" y="134"/>
              </a:cxn>
              <a:cxn ang="0">
                <a:pos x="192" y="134"/>
              </a:cxn>
              <a:cxn ang="0">
                <a:pos x="95" y="0"/>
              </a:cxn>
              <a:cxn ang="0">
                <a:pos x="0" y="134"/>
              </a:cxn>
              <a:cxn ang="0">
                <a:pos x="38" y="134"/>
              </a:cxn>
              <a:cxn ang="0">
                <a:pos x="43" y="147"/>
              </a:cxn>
              <a:cxn ang="0">
                <a:pos x="462" y="436"/>
              </a:cxn>
              <a:cxn ang="0">
                <a:pos x="830" y="244"/>
              </a:cxn>
              <a:cxn ang="0">
                <a:pos x="838" y="233"/>
              </a:cxn>
              <a:cxn ang="0">
                <a:pos x="706" y="233"/>
              </a:cxn>
              <a:cxn ang="0">
                <a:pos x="704" y="235"/>
              </a:cxn>
            </a:cxnLst>
            <a:rect l="0" t="0" r="r" b="b"/>
            <a:pathLst>
              <a:path w="838" h="436">
                <a:moveTo>
                  <a:pt x="704" y="235"/>
                </a:moveTo>
                <a:cubicBezTo>
                  <a:pt x="640" y="298"/>
                  <a:pt x="551" y="334"/>
                  <a:pt x="462" y="334"/>
                </a:cubicBezTo>
                <a:cubicBezTo>
                  <a:pt x="342" y="334"/>
                  <a:pt x="228" y="270"/>
                  <a:pt x="166" y="166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92" y="134"/>
                  <a:pt x="192" y="134"/>
                  <a:pt x="192" y="134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134"/>
                  <a:pt x="0" y="134"/>
                  <a:pt x="0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09" y="320"/>
                  <a:pt x="278" y="436"/>
                  <a:pt x="462" y="436"/>
                </a:cubicBezTo>
                <a:cubicBezTo>
                  <a:pt x="609" y="436"/>
                  <a:pt x="746" y="364"/>
                  <a:pt x="830" y="244"/>
                </a:cubicBezTo>
                <a:cubicBezTo>
                  <a:pt x="838" y="233"/>
                  <a:pt x="838" y="233"/>
                  <a:pt x="838" y="233"/>
                </a:cubicBezTo>
                <a:cubicBezTo>
                  <a:pt x="706" y="233"/>
                  <a:pt x="706" y="233"/>
                  <a:pt x="706" y="233"/>
                </a:cubicBezTo>
                <a:lnTo>
                  <a:pt x="704" y="235"/>
                </a:ln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任意多边形 13"/>
          <p:cNvSpPr/>
          <p:nvPr>
            <p:custDataLst>
              <p:tags r:id="rId11"/>
            </p:custDataLst>
          </p:nvPr>
        </p:nvSpPr>
        <p:spPr bwMode="auto">
          <a:xfrm>
            <a:off x="6868936" y="2827103"/>
            <a:ext cx="543482" cy="528550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0" y="327"/>
              </a:cxn>
              <a:cxn ang="0">
                <a:pos x="46" y="327"/>
              </a:cxn>
              <a:cxn ang="0">
                <a:pos x="80" y="407"/>
              </a:cxn>
              <a:cxn ang="0">
                <a:pos x="48" y="439"/>
              </a:cxn>
              <a:cxn ang="0">
                <a:pos x="119" y="510"/>
              </a:cxn>
              <a:cxn ang="0">
                <a:pos x="151" y="478"/>
              </a:cxn>
              <a:cxn ang="0">
                <a:pos x="230" y="511"/>
              </a:cxn>
              <a:cxn ang="0">
                <a:pos x="230" y="550"/>
              </a:cxn>
              <a:cxn ang="0">
                <a:pos x="330" y="550"/>
              </a:cxn>
              <a:cxn ang="0">
                <a:pos x="330" y="512"/>
              </a:cxn>
              <a:cxn ang="0">
                <a:pos x="414" y="478"/>
              </a:cxn>
              <a:cxn ang="0">
                <a:pos x="444" y="509"/>
              </a:cxn>
              <a:cxn ang="0">
                <a:pos x="515" y="438"/>
              </a:cxn>
              <a:cxn ang="0">
                <a:pos x="485" y="408"/>
              </a:cxn>
              <a:cxn ang="0">
                <a:pos x="520" y="327"/>
              </a:cxn>
              <a:cxn ang="0">
                <a:pos x="564" y="327"/>
              </a:cxn>
              <a:cxn ang="0">
                <a:pos x="564" y="227"/>
              </a:cxn>
              <a:cxn ang="0">
                <a:pos x="521" y="227"/>
              </a:cxn>
              <a:cxn ang="0">
                <a:pos x="486" y="143"/>
              </a:cxn>
              <a:cxn ang="0">
                <a:pos x="518" y="111"/>
              </a:cxn>
              <a:cxn ang="0">
                <a:pos x="447" y="40"/>
              </a:cxn>
              <a:cxn ang="0">
                <a:pos x="415" y="72"/>
              </a:cxn>
              <a:cxn ang="0">
                <a:pos x="330" y="38"/>
              </a:cxn>
              <a:cxn ang="0">
                <a:pos x="330" y="0"/>
              </a:cxn>
              <a:cxn ang="0">
                <a:pos x="230" y="0"/>
              </a:cxn>
              <a:cxn ang="0">
                <a:pos x="230" y="39"/>
              </a:cxn>
              <a:cxn ang="0">
                <a:pos x="150" y="73"/>
              </a:cxn>
              <a:cxn ang="0">
                <a:pos x="116" y="39"/>
              </a:cxn>
              <a:cxn ang="0">
                <a:pos x="45" y="110"/>
              </a:cxn>
              <a:cxn ang="0">
                <a:pos x="79" y="144"/>
              </a:cxn>
              <a:cxn ang="0">
                <a:pos x="45" y="227"/>
              </a:cxn>
              <a:cxn ang="0">
                <a:pos x="0" y="227"/>
              </a:cxn>
              <a:cxn ang="0">
                <a:pos x="283" y="104"/>
              </a:cxn>
              <a:cxn ang="0">
                <a:pos x="456" y="275"/>
              </a:cxn>
              <a:cxn ang="0">
                <a:pos x="283" y="446"/>
              </a:cxn>
              <a:cxn ang="0">
                <a:pos x="110" y="275"/>
              </a:cxn>
              <a:cxn ang="0">
                <a:pos x="283" y="104"/>
              </a:cxn>
            </a:cxnLst>
            <a:rect l="0" t="0" r="r" b="b"/>
            <a:pathLst>
              <a:path w="564" h="550">
                <a:moveTo>
                  <a:pt x="0" y="227"/>
                </a:moveTo>
                <a:cubicBezTo>
                  <a:pt x="0" y="327"/>
                  <a:pt x="0" y="327"/>
                  <a:pt x="0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52" y="356"/>
                  <a:pt x="64" y="383"/>
                  <a:pt x="80" y="407"/>
                </a:cubicBezTo>
                <a:cubicBezTo>
                  <a:pt x="48" y="439"/>
                  <a:pt x="48" y="439"/>
                  <a:pt x="48" y="439"/>
                </a:cubicBezTo>
                <a:cubicBezTo>
                  <a:pt x="119" y="510"/>
                  <a:pt x="119" y="510"/>
                  <a:pt x="119" y="510"/>
                </a:cubicBezTo>
                <a:cubicBezTo>
                  <a:pt x="151" y="478"/>
                  <a:pt x="151" y="478"/>
                  <a:pt x="151" y="478"/>
                </a:cubicBezTo>
                <a:cubicBezTo>
                  <a:pt x="175" y="493"/>
                  <a:pt x="202" y="504"/>
                  <a:pt x="230" y="511"/>
                </a:cubicBezTo>
                <a:cubicBezTo>
                  <a:pt x="230" y="550"/>
                  <a:pt x="230" y="550"/>
                  <a:pt x="230" y="550"/>
                </a:cubicBezTo>
                <a:cubicBezTo>
                  <a:pt x="330" y="550"/>
                  <a:pt x="330" y="550"/>
                  <a:pt x="330" y="550"/>
                </a:cubicBezTo>
                <a:cubicBezTo>
                  <a:pt x="330" y="512"/>
                  <a:pt x="330" y="512"/>
                  <a:pt x="330" y="512"/>
                </a:cubicBezTo>
                <a:cubicBezTo>
                  <a:pt x="360" y="506"/>
                  <a:pt x="389" y="494"/>
                  <a:pt x="414" y="478"/>
                </a:cubicBezTo>
                <a:cubicBezTo>
                  <a:pt x="444" y="509"/>
                  <a:pt x="444" y="509"/>
                  <a:pt x="444" y="509"/>
                </a:cubicBezTo>
                <a:cubicBezTo>
                  <a:pt x="515" y="438"/>
                  <a:pt x="515" y="438"/>
                  <a:pt x="515" y="438"/>
                </a:cubicBezTo>
                <a:cubicBezTo>
                  <a:pt x="485" y="408"/>
                  <a:pt x="485" y="408"/>
                  <a:pt x="485" y="408"/>
                </a:cubicBezTo>
                <a:cubicBezTo>
                  <a:pt x="502" y="384"/>
                  <a:pt x="514" y="356"/>
                  <a:pt x="520" y="327"/>
                </a:cubicBezTo>
                <a:cubicBezTo>
                  <a:pt x="564" y="327"/>
                  <a:pt x="564" y="327"/>
                  <a:pt x="564" y="327"/>
                </a:cubicBezTo>
                <a:cubicBezTo>
                  <a:pt x="564" y="227"/>
                  <a:pt x="564" y="227"/>
                  <a:pt x="564" y="227"/>
                </a:cubicBezTo>
                <a:cubicBezTo>
                  <a:pt x="521" y="227"/>
                  <a:pt x="521" y="227"/>
                  <a:pt x="521" y="227"/>
                </a:cubicBezTo>
                <a:cubicBezTo>
                  <a:pt x="515" y="196"/>
                  <a:pt x="503" y="168"/>
                  <a:pt x="486" y="143"/>
                </a:cubicBezTo>
                <a:cubicBezTo>
                  <a:pt x="518" y="111"/>
                  <a:pt x="518" y="111"/>
                  <a:pt x="518" y="111"/>
                </a:cubicBezTo>
                <a:cubicBezTo>
                  <a:pt x="447" y="40"/>
                  <a:pt x="447" y="40"/>
                  <a:pt x="447" y="40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9" y="56"/>
                  <a:pt x="361" y="44"/>
                  <a:pt x="330" y="38"/>
                </a:cubicBezTo>
                <a:cubicBezTo>
                  <a:pt x="330" y="0"/>
                  <a:pt x="330" y="0"/>
                  <a:pt x="3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01" y="46"/>
                  <a:pt x="174" y="57"/>
                  <a:pt x="150" y="73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63" y="169"/>
                  <a:pt x="51" y="197"/>
                  <a:pt x="45" y="227"/>
                </a:cubicBezTo>
                <a:lnTo>
                  <a:pt x="0" y="227"/>
                </a:lnTo>
                <a:close/>
                <a:moveTo>
                  <a:pt x="283" y="104"/>
                </a:moveTo>
                <a:cubicBezTo>
                  <a:pt x="378" y="104"/>
                  <a:pt x="456" y="181"/>
                  <a:pt x="456" y="275"/>
                </a:cubicBezTo>
                <a:cubicBezTo>
                  <a:pt x="456" y="369"/>
                  <a:pt x="378" y="446"/>
                  <a:pt x="283" y="446"/>
                </a:cubicBezTo>
                <a:cubicBezTo>
                  <a:pt x="188" y="446"/>
                  <a:pt x="110" y="369"/>
                  <a:pt x="110" y="275"/>
                </a:cubicBezTo>
                <a:cubicBezTo>
                  <a:pt x="110" y="181"/>
                  <a:pt x="188" y="104"/>
                  <a:pt x="283" y="104"/>
                </a:cubicBez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 bwMode="auto">
          <a:xfrm>
            <a:off x="7012271" y="2967453"/>
            <a:ext cx="253825" cy="247851"/>
          </a:xfrm>
          <a:custGeom>
            <a:avLst/>
            <a:gdLst/>
            <a:ahLst/>
            <a:cxnLst>
              <a:cxn ang="0">
                <a:pos x="131" y="259"/>
              </a:cxn>
              <a:cxn ang="0">
                <a:pos x="261" y="129"/>
              </a:cxn>
              <a:cxn ang="0">
                <a:pos x="131" y="0"/>
              </a:cxn>
              <a:cxn ang="0">
                <a:pos x="0" y="129"/>
              </a:cxn>
              <a:cxn ang="0">
                <a:pos x="131" y="259"/>
              </a:cxn>
              <a:cxn ang="0">
                <a:pos x="131" y="42"/>
              </a:cxn>
              <a:cxn ang="0">
                <a:pos x="219" y="129"/>
              </a:cxn>
              <a:cxn ang="0">
                <a:pos x="131" y="217"/>
              </a:cxn>
              <a:cxn ang="0">
                <a:pos x="42" y="129"/>
              </a:cxn>
              <a:cxn ang="0">
                <a:pos x="131" y="42"/>
              </a:cxn>
            </a:cxnLst>
            <a:rect l="0" t="0" r="r" b="b"/>
            <a:pathLst>
              <a:path w="261" h="259">
                <a:moveTo>
                  <a:pt x="131" y="259"/>
                </a:moveTo>
                <a:cubicBezTo>
                  <a:pt x="203" y="259"/>
                  <a:pt x="261" y="201"/>
                  <a:pt x="261" y="129"/>
                </a:cubicBezTo>
                <a:cubicBezTo>
                  <a:pt x="261" y="58"/>
                  <a:pt x="203" y="0"/>
                  <a:pt x="131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201"/>
                  <a:pt x="58" y="259"/>
                  <a:pt x="131" y="259"/>
                </a:cubicBezTo>
                <a:close/>
                <a:moveTo>
                  <a:pt x="131" y="42"/>
                </a:moveTo>
                <a:cubicBezTo>
                  <a:pt x="179" y="42"/>
                  <a:pt x="219" y="81"/>
                  <a:pt x="219" y="129"/>
                </a:cubicBezTo>
                <a:cubicBezTo>
                  <a:pt x="219" y="177"/>
                  <a:pt x="179" y="217"/>
                  <a:pt x="131" y="217"/>
                </a:cubicBezTo>
                <a:cubicBezTo>
                  <a:pt x="82" y="217"/>
                  <a:pt x="42" y="177"/>
                  <a:pt x="42" y="129"/>
                </a:cubicBezTo>
                <a:cubicBezTo>
                  <a:pt x="42" y="81"/>
                  <a:pt x="82" y="42"/>
                  <a:pt x="131" y="42"/>
                </a:cubicBezTo>
                <a:close/>
              </a:path>
            </a:pathLst>
          </a:cu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椭圆 15"/>
          <p:cNvSpPr/>
          <p:nvPr>
            <p:custDataLst>
              <p:tags r:id="rId13"/>
            </p:custDataLst>
          </p:nvPr>
        </p:nvSpPr>
        <p:spPr bwMode="auto">
          <a:xfrm>
            <a:off x="7095884" y="3048078"/>
            <a:ext cx="89585" cy="86600"/>
          </a:xfrm>
          <a:prstGeom prst="ellipse">
            <a:avLst/>
          </a:prstGeom>
          <a:solidFill>
            <a:srgbClr val="4276AA">
              <a:lumMod val="7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1223557" y="1057477"/>
            <a:ext cx="8083370" cy="6848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切线长定理及应用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</p:txBody>
      </p:sp>
      <p:grpSp>
        <p:nvGrpSpPr>
          <p:cNvPr id="18" name="组合 11"/>
          <p:cNvGrpSpPr>
            <a:grpSpLocks/>
          </p:cNvGrpSpPr>
          <p:nvPr/>
        </p:nvGrpSpPr>
        <p:grpSpPr bwMode="auto">
          <a:xfrm>
            <a:off x="0" y="0"/>
            <a:ext cx="1630362" cy="400050"/>
            <a:chOff x="321077" y="536227"/>
            <a:chExt cx="1629583" cy="400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1077" y="547342"/>
              <a:ext cx="1629583" cy="37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333190" y="536227"/>
              <a:ext cx="12314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2000" dirty="0" smtClean="0">
                  <a:solidFill>
                    <a:schemeClr val="bg1"/>
                  </a:solidFill>
                </a:rPr>
                <a:t>第三课时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椭圆 20">
            <a:hlinkClick r:id="rId16" action="ppaction://hlinksldjump"/>
          </p:cNvPr>
          <p:cNvSpPr/>
          <p:nvPr/>
        </p:nvSpPr>
        <p:spPr>
          <a:xfrm>
            <a:off x="7944654" y="4555066"/>
            <a:ext cx="1133073" cy="57996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6" action="ppaction://hlinksldjump"/>
              </a:rPr>
              <a:t>返回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9935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KO90RVLL1Z5`S~MT_4G95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706563"/>
            <a:ext cx="28924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706563"/>
            <a:ext cx="34417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26288" y="595130"/>
            <a:ext cx="8139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同学们玩过空竹和悠悠球吗？在空竹和悠悠球的旋转的那一瞬间，你能从中抽象出什么样数学图形？</a:t>
            </a:r>
          </a:p>
        </p:txBody>
      </p:sp>
      <p:sp>
        <p:nvSpPr>
          <p:cNvPr id="9" name="文本框 18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导入新知</a:t>
            </a:r>
          </a:p>
        </p:txBody>
      </p:sp>
      <p:sp>
        <p:nvSpPr>
          <p:cNvPr id="10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线连接符 10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0490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173016" y="1197566"/>
            <a:ext cx="7131050" cy="1023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defPPr>
              <a:defRPr lang="zh-CN"/>
            </a:defPPr>
            <a:lvl1pPr marL="0" lvl="0" indent="0" defTabSz="914400" eaLnBrk="0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 sz="2800" b="1" i="0" u="none" strike="noStrike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lvl="1" indent="-28575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800" b="0" i="0" u="none" baseline="0">
                <a:latin typeface="+mn-lt"/>
                <a:ea typeface="+mn-ea"/>
              </a:defRPr>
            </a:lvl2pPr>
            <a:lvl3pPr marL="1143000" lvl="2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•"/>
              <a:defRPr sz="2400" b="0" i="0" u="none" baseline="0">
                <a:latin typeface="+mn-lt"/>
                <a:ea typeface="+mn-ea"/>
              </a:defRPr>
            </a:lvl3pPr>
            <a:lvl4pPr marL="1600200" lvl="3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000" b="0" i="0" u="none" baseline="0">
                <a:latin typeface="+mn-lt"/>
                <a:ea typeface="+mn-ea"/>
              </a:defRPr>
            </a:lvl4pPr>
            <a:lvl5pPr marL="2057400" lvl="4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»"/>
              <a:defRPr sz="2000" b="0" i="0" u="none" baseline="0">
                <a:latin typeface="+mn-lt"/>
                <a:ea typeface="+mn-ea"/>
              </a:defRPr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9pPr>
          </a:lstStyle>
          <a:p>
            <a:pPr fontAlgn="base">
              <a:buFont typeface="Arial" pitchFamily="34" charset="0"/>
              <a:buNone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2. </a:t>
            </a:r>
            <a:r>
              <a:rPr lang="zh-CN" altLang="en-US" noProof="1">
                <a:solidFill>
                  <a:prstClr val="black"/>
                </a:solidFill>
                <a:sym typeface="宋体" panose="02010600030101010101" pitchFamily="2" charset="-122"/>
              </a:rPr>
              <a:t>初步学会运用</a:t>
            </a:r>
            <a:r>
              <a:rPr lang="zh-CN" altLang="en-US" noProof="1">
                <a:solidFill>
                  <a:srgbClr val="FF0000"/>
                </a:solidFill>
                <a:sym typeface="宋体" panose="02010600030101010101" pitchFamily="2" charset="-122"/>
              </a:rPr>
              <a:t>切线长定理</a:t>
            </a:r>
            <a:r>
              <a:rPr lang="zh-CN" altLang="en-US" noProof="1">
                <a:solidFill>
                  <a:prstClr val="black"/>
                </a:solidFill>
                <a:sym typeface="宋体" panose="02010600030101010101" pitchFamily="2" charset="-122"/>
              </a:rPr>
              <a:t>进行计算与证明</a:t>
            </a:r>
            <a:r>
              <a:rPr lang="en-US" altLang="zh-CN" noProof="1">
                <a:solidFill>
                  <a:prstClr val="black"/>
                </a:solidFill>
                <a:sym typeface="宋体" panose="02010600030101010101" pitchFamily="2" charset="-122"/>
              </a:rPr>
              <a:t>.</a:t>
            </a:r>
            <a:endParaRPr lang="zh-CN" altLang="en-US" noProof="1">
              <a:solidFill>
                <a:prstClr val="black"/>
              </a:solidFill>
            </a:endParaRPr>
          </a:p>
          <a:p>
            <a:pPr fontAlgn="base">
              <a:buFont typeface="Arial" pitchFamily="34" charset="0"/>
              <a:buNone/>
            </a:pPr>
            <a:endParaRPr lang="zh-CN" altLang="zh-CN" dirty="0">
              <a:solidFill>
                <a:prstClr val="black"/>
              </a:solidFill>
            </a:endParaRPr>
          </a:p>
          <a:p>
            <a:pPr fontAlgn="base">
              <a:buFont typeface="Arial" pitchFamily="34" charset="0"/>
              <a:buNone/>
            </a:pPr>
            <a:endParaRPr lang="zh-CN" altLang="zh-CN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43011" name="TextBox 9"/>
          <p:cNvSpPr txBox="1">
            <a:spLocks noChangeArrowheads="1"/>
          </p:cNvSpPr>
          <p:nvPr/>
        </p:nvSpPr>
        <p:spPr bwMode="auto">
          <a:xfrm>
            <a:off x="8210550" y="3989388"/>
            <a:ext cx="4619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12" name="矩形 11"/>
          <p:cNvSpPr>
            <a:spLocks noChangeArrowheads="1"/>
          </p:cNvSpPr>
          <p:nvPr/>
        </p:nvSpPr>
        <p:spPr bwMode="auto">
          <a:xfrm>
            <a:off x="552450" y="2957459"/>
            <a:ext cx="7453312" cy="849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eaLnBrk="0" fontAlgn="base" hangingPunct="0">
              <a:lnSpc>
                <a:spcPct val="140000"/>
              </a:lnSpc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切线长的定义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切线长定理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线连接符 14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8"/>
          <p:cNvSpPr txBox="1"/>
          <p:nvPr/>
        </p:nvSpPr>
        <p:spPr>
          <a:xfrm>
            <a:off x="552450" y="-25400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素养目标</a:t>
            </a:r>
          </a:p>
        </p:txBody>
      </p:sp>
      <p:sp>
        <p:nvSpPr>
          <p:cNvPr id="1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8998" y="648382"/>
            <a:ext cx="8109864" cy="3570168"/>
            <a:chOff x="926" y="1328"/>
            <a:chExt cx="12770" cy="5621"/>
          </a:xfrm>
        </p:grpSpPr>
        <p:grpSp>
          <p:nvGrpSpPr>
            <p:cNvPr id="16" name="组合 7"/>
            <p:cNvGrpSpPr/>
            <p:nvPr/>
          </p:nvGrpSpPr>
          <p:grpSpPr>
            <a:xfrm>
              <a:off x="926" y="1328"/>
              <a:ext cx="12724" cy="5621"/>
              <a:chOff x="613294" y="740114"/>
              <a:chExt cx="8236168" cy="3172894"/>
            </a:xfrm>
          </p:grpSpPr>
          <p:sp>
            <p:nvSpPr>
              <p:cNvPr id="19" name="直接箭头连接符 18"/>
              <p:cNvSpPr/>
              <p:nvPr/>
            </p:nvSpPr>
            <p:spPr>
              <a:xfrm flipV="1">
                <a:off x="613294" y="3894106"/>
                <a:ext cx="7706752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F497D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cxnSp>
            <p:nvCxnSpPr>
              <p:cNvPr id="20" name="直接连接符 19"/>
              <p:cNvCxnSpPr/>
              <p:nvPr/>
            </p:nvCxnSpPr>
            <p:spPr bwMode="auto">
              <a:xfrm flipH="1" flipV="1">
                <a:off x="8295288" y="2427372"/>
                <a:ext cx="0" cy="1485636"/>
              </a:xfrm>
              <a:prstGeom prst="line">
                <a:avLst/>
              </a:prstGeom>
              <a:noFill/>
              <a:ln w="57150" cap="flat" cmpd="sng" algn="ctr">
                <a:solidFill>
                  <a:srgbClr val="1F497D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V="1">
                <a:off x="8849462" y="740114"/>
                <a:ext cx="0" cy="1683061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F497D"/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 bwMode="auto">
            <a:xfrm flipV="1">
              <a:off x="12760" y="4309"/>
              <a:ext cx="936" cy="7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52897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3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5"/>
          <p:cNvSpPr txBox="1">
            <a:spLocks noChangeArrowheads="1"/>
          </p:cNvSpPr>
          <p:nvPr/>
        </p:nvSpPr>
        <p:spPr bwMode="auto">
          <a:xfrm>
            <a:off x="376025" y="504361"/>
            <a:ext cx="8498312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Times New Roman"/>
                <a:ea typeface="黑体" panose="02010600030101010101" pitchFamily="49" charset="-122"/>
                <a:cs typeface="Arial" panose="020B0604020202020204" pitchFamily="34" charset="0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黑体" panose="02010600030101010101" pitchFamily="49" charset="-122"/>
                <a:cs typeface="Arial" panose="020B0604020202020204" pitchFamily="34" charset="0"/>
              </a:rPr>
              <a:t>3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请同学在纸上画一条直线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l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cs typeface="Times New Roman" panose="02020603050405020304" pitchFamily="18" charset="0"/>
              </a:rPr>
              <a:t>，把硬币的边缘看作圆，在纸上移动硬币，你能发现直线和圆的公共点个数的变化情况吗？公共点个数最少时有几个？最多时有几个？</a:t>
            </a:r>
            <a:endParaRPr lang="zh-CN" altLang="en-US" sz="2800" b="1" dirty="0">
              <a:solidFill>
                <a:prstClr val="black"/>
              </a:solidFill>
              <a:latin typeface="Times New Roman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6" descr="4345141_141948025603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"/>
          <a:stretch>
            <a:fillRect/>
          </a:stretch>
        </p:blipFill>
        <p:spPr bwMode="auto">
          <a:xfrm>
            <a:off x="2735263" y="3489325"/>
            <a:ext cx="14589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3760788" y="2247900"/>
            <a:ext cx="1728787" cy="2052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33" name="Picture 8" descr="4345141_141948025603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"/>
          <a:stretch>
            <a:fillRect/>
          </a:stretch>
        </p:blipFill>
        <p:spPr bwMode="auto">
          <a:xfrm>
            <a:off x="3411538" y="3021013"/>
            <a:ext cx="1458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487863" y="3135313"/>
            <a:ext cx="19749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">
                <a:solidFill>
                  <a:srgbClr val="FF0066"/>
                </a:solidFill>
                <a:ea typeface="宋体" pitchFamily="2" charset="-122"/>
              </a:rPr>
              <a:t>●</a:t>
            </a:r>
          </a:p>
        </p:txBody>
      </p:sp>
      <p:pic>
        <p:nvPicPr>
          <p:cNvPr id="35" name="Picture 10" descr="4345141_141948025603_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0"/>
          <a:stretch>
            <a:fillRect/>
          </a:stretch>
        </p:blipFill>
        <p:spPr bwMode="auto">
          <a:xfrm>
            <a:off x="4168775" y="2478088"/>
            <a:ext cx="145891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4805363" y="3513138"/>
            <a:ext cx="19749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">
                <a:solidFill>
                  <a:srgbClr val="FF0066"/>
                </a:solidFill>
                <a:ea typeface="宋体" pitchFamily="2" charset="-122"/>
              </a:rPr>
              <a:t>●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4140200" y="2733675"/>
            <a:ext cx="19749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">
                <a:solidFill>
                  <a:srgbClr val="FF0066"/>
                </a:solidFill>
                <a:ea typeface="宋体" pitchFamily="2" charset="-122"/>
              </a:rPr>
              <a:t>●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489575" y="4119563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68911" y="2108756"/>
            <a:ext cx="36420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宋体" pitchFamily="2" charset="-122"/>
                <a:cs typeface="Times New Roman" panose="02020603050405020304" pitchFamily="18" charset="0"/>
              </a:rPr>
              <a:t>0</a:t>
            </a:r>
            <a:endParaRPr lang="zh-CN" altLang="en-US" sz="2800" b="1" dirty="0">
              <a:solidFill>
                <a:srgbClr val="FF0000"/>
              </a:solidFill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6358" y="2108756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ea typeface="宋体" pitchFamily="2" charset="-122"/>
              </a:rPr>
              <a:t>探究新知</a:t>
            </a:r>
          </a:p>
        </p:txBody>
      </p:sp>
      <p:sp>
        <p:nvSpPr>
          <p:cNvPr id="1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353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9844 -0.09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9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咚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93 L 0.10955 -0.10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500" y="-5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咚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咚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5764 -0.14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9" grpId="0" bldLvl="0" animBg="1"/>
      <p:bldP spid="40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39741" y="1044666"/>
            <a:ext cx="7793895" cy="1532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ea typeface="黑体" panose="02010600030101010101" pitchFamily="49" charset="-122"/>
              </a:rPr>
              <a:t>问题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003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0030101010101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上节课我们学习了过圆上一点作已知圆的切线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如左图所示</a:t>
            </a:r>
            <a:r>
              <a:rPr lang="en-US" altLang="zh-CN" sz="2400" b="1" dirty="0">
                <a:solidFill>
                  <a:prstClr val="black"/>
                </a:solidFill>
                <a:ea typeface="楷体" pitchFamily="49" charset="-122"/>
              </a:rPr>
              <a:t>)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，如果点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是圆外一点，又怎么作该圆的切线呢？过圆外的一点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+mn-ea"/>
              </a:rPr>
              <a:t>作圆的切线，可以作几条？</a:t>
            </a:r>
            <a:endParaRPr lang="en-US" altLang="zh-CN" sz="2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 flipV="1">
            <a:off x="2478088" y="3400425"/>
            <a:ext cx="433387" cy="2698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4" name="组合 67"/>
          <p:cNvGrpSpPr>
            <a:grpSpLocks/>
          </p:cNvGrpSpPr>
          <p:nvPr/>
        </p:nvGrpSpPr>
        <p:grpSpPr bwMode="auto">
          <a:xfrm>
            <a:off x="1979613" y="3160713"/>
            <a:ext cx="1411287" cy="971550"/>
            <a:chOff x="1116013" y="3711872"/>
            <a:chExt cx="1881187" cy="1295400"/>
          </a:xfrm>
        </p:grpSpPr>
        <p:sp>
          <p:nvSpPr>
            <p:cNvPr id="44040" name="Oval 12"/>
            <p:cNvSpPr>
              <a:spLocks noChangeArrowheads="1"/>
            </p:cNvSpPr>
            <p:nvPr/>
          </p:nvSpPr>
          <p:spPr bwMode="auto">
            <a:xfrm>
              <a:off x="1116013" y="3711872"/>
              <a:ext cx="132715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 b="1">
                <a:solidFill>
                  <a:prstClr val="black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grpSp>
          <p:nvGrpSpPr>
            <p:cNvPr id="44041" name="Group 30"/>
            <p:cNvGrpSpPr>
              <a:grpSpLocks/>
            </p:cNvGrpSpPr>
            <p:nvPr/>
          </p:nvGrpSpPr>
          <p:grpSpPr bwMode="auto">
            <a:xfrm>
              <a:off x="2320925" y="3877460"/>
              <a:ext cx="676275" cy="490903"/>
              <a:chOff x="1785" y="1026"/>
              <a:chExt cx="426" cy="335"/>
            </a:xfrm>
          </p:grpSpPr>
          <p:sp>
            <p:nvSpPr>
              <p:cNvPr id="44042" name="Text Box 17"/>
              <p:cNvSpPr txBox="1">
                <a:spLocks noChangeArrowheads="1"/>
              </p:cNvSpPr>
              <p:nvPr/>
            </p:nvSpPr>
            <p:spPr bwMode="auto">
              <a:xfrm>
                <a:off x="1837" y="1026"/>
                <a:ext cx="374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endParaRPr lang="en-US" altLang="zh-CN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3" name="AutoShape 29"/>
              <p:cNvSpPr>
                <a:spLocks noChangeArrowheads="1"/>
              </p:cNvSpPr>
              <p:nvPr/>
            </p:nvSpPr>
            <p:spPr bwMode="auto">
              <a:xfrm>
                <a:off x="1785" y="1117"/>
                <a:ext cx="46" cy="45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 b="1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4044" name="Group 32"/>
            <p:cNvGrpSpPr>
              <a:grpSpLocks/>
            </p:cNvGrpSpPr>
            <p:nvPr/>
          </p:nvGrpSpPr>
          <p:grpSpPr bwMode="auto">
            <a:xfrm>
              <a:off x="1377950" y="4186657"/>
              <a:ext cx="449262" cy="490903"/>
              <a:chOff x="1191" y="1237"/>
              <a:chExt cx="283" cy="335"/>
            </a:xfrm>
          </p:grpSpPr>
          <p:sp>
            <p:nvSpPr>
              <p:cNvPr id="44045" name="Text Box 13"/>
              <p:cNvSpPr txBox="1">
                <a:spLocks noChangeArrowheads="1"/>
              </p:cNvSpPr>
              <p:nvPr/>
            </p:nvSpPr>
            <p:spPr bwMode="auto">
              <a:xfrm>
                <a:off x="1191" y="1237"/>
                <a:ext cx="238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b="1" i="1">
                    <a:solidFill>
                      <a:srgbClr val="1F497D"/>
                    </a:solidFill>
                    <a:latin typeface="Times New Roman" pitchFamily="18" charset="0"/>
                  </a:rPr>
                  <a:t>O</a:t>
                </a:r>
                <a:endParaRPr lang="en-US" altLang="zh-CN" b="1" i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6" name="AutoShape 31"/>
              <p:cNvSpPr>
                <a:spLocks noChangeArrowheads="1"/>
              </p:cNvSpPr>
              <p:nvPr/>
            </p:nvSpPr>
            <p:spPr bwMode="auto">
              <a:xfrm>
                <a:off x="1429" y="1344"/>
                <a:ext cx="45" cy="45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 b="1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2716213" y="2889250"/>
            <a:ext cx="985837" cy="1395413"/>
            <a:chOff x="1292" y="482"/>
            <a:chExt cx="828" cy="1171"/>
          </a:xfrm>
        </p:grpSpPr>
        <p:sp>
          <p:nvSpPr>
            <p:cNvPr id="44048" name="Line 14"/>
            <p:cNvSpPr>
              <a:spLocks noChangeShapeType="1"/>
            </p:cNvSpPr>
            <p:nvPr/>
          </p:nvSpPr>
          <p:spPr bwMode="auto">
            <a:xfrm flipH="1" flipV="1">
              <a:off x="1292" y="618"/>
              <a:ext cx="499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4049" name="Text Box 25"/>
            <p:cNvSpPr txBox="1">
              <a:spLocks noChangeArrowheads="1"/>
            </p:cNvSpPr>
            <p:nvPr/>
          </p:nvSpPr>
          <p:spPr bwMode="auto">
            <a:xfrm>
              <a:off x="1746" y="1344"/>
              <a:ext cx="37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endParaRPr lang="en-US" altLang="zh-C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50" name="Text Box 41"/>
            <p:cNvSpPr txBox="1">
              <a:spLocks noChangeArrowheads="1"/>
            </p:cNvSpPr>
            <p:nvPr/>
          </p:nvSpPr>
          <p:spPr bwMode="auto">
            <a:xfrm>
              <a:off x="1338" y="482"/>
              <a:ext cx="37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altLang="zh-C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5122863" y="2971800"/>
            <a:ext cx="1295400" cy="12192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4632325" y="3030538"/>
            <a:ext cx="2055813" cy="1025525"/>
            <a:chOff x="3203" y="935"/>
            <a:chExt cx="1726" cy="907"/>
          </a:xfrm>
        </p:grpSpPr>
        <p:grpSp>
          <p:nvGrpSpPr>
            <p:cNvPr id="44053" name="Group 34"/>
            <p:cNvGrpSpPr>
              <a:grpSpLocks/>
            </p:cNvGrpSpPr>
            <p:nvPr/>
          </p:nvGrpSpPr>
          <p:grpSpPr bwMode="auto">
            <a:xfrm>
              <a:off x="3203" y="935"/>
              <a:ext cx="902" cy="907"/>
              <a:chOff x="3203" y="935"/>
              <a:chExt cx="902" cy="907"/>
            </a:xfrm>
          </p:grpSpPr>
          <p:sp>
            <p:nvSpPr>
              <p:cNvPr id="44054" name="Oval 19"/>
              <p:cNvSpPr>
                <a:spLocks noChangeArrowheads="1"/>
              </p:cNvSpPr>
              <p:nvPr/>
            </p:nvSpPr>
            <p:spPr bwMode="auto">
              <a:xfrm>
                <a:off x="3203" y="935"/>
                <a:ext cx="902" cy="90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 b="1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4055" name="Text Box 20"/>
              <p:cNvSpPr txBox="1">
                <a:spLocks noChangeArrowheads="1"/>
              </p:cNvSpPr>
              <p:nvPr/>
            </p:nvSpPr>
            <p:spPr bwMode="auto">
              <a:xfrm>
                <a:off x="3408" y="1153"/>
                <a:ext cx="3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500" b="1" i="1">
                    <a:solidFill>
                      <a:srgbClr val="1F497D"/>
                    </a:solidFill>
                    <a:latin typeface="Times New Roman" pitchFamily="18" charset="0"/>
                  </a:rPr>
                  <a:t>O</a:t>
                </a:r>
                <a:r>
                  <a:rPr lang="en-US" altLang="zh-CN" sz="2100" b="1">
                    <a:solidFill>
                      <a:srgbClr val="1F497D"/>
                    </a:solidFill>
                    <a:latin typeface="Times New Roman" pitchFamily="18" charset="0"/>
                  </a:rPr>
                  <a:t>.</a:t>
                </a:r>
                <a:endParaRPr lang="en-US" altLang="zh-CN" sz="1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056" name="Group 36"/>
            <p:cNvGrpSpPr>
              <a:grpSpLocks/>
            </p:cNvGrpSpPr>
            <p:nvPr/>
          </p:nvGrpSpPr>
          <p:grpSpPr bwMode="auto">
            <a:xfrm>
              <a:off x="4681" y="1264"/>
              <a:ext cx="248" cy="285"/>
              <a:chOff x="4590" y="1733"/>
              <a:chExt cx="248" cy="285"/>
            </a:xfrm>
          </p:grpSpPr>
          <p:sp>
            <p:nvSpPr>
              <p:cNvPr id="44057" name="Text Box 24"/>
              <p:cNvSpPr txBox="1">
                <a:spLocks noChangeArrowheads="1"/>
              </p:cNvSpPr>
              <p:nvPr/>
            </p:nvSpPr>
            <p:spPr bwMode="auto">
              <a:xfrm>
                <a:off x="4612" y="1733"/>
                <a:ext cx="226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1500" b="1" i="1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endParaRPr lang="en-US" altLang="zh-CN" sz="15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8" name="AutoShape 35"/>
              <p:cNvSpPr>
                <a:spLocks noChangeArrowheads="1"/>
              </p:cNvSpPr>
              <p:nvPr/>
            </p:nvSpPr>
            <p:spPr bwMode="auto">
              <a:xfrm>
                <a:off x="4590" y="1842"/>
                <a:ext cx="45" cy="46"/>
              </a:xfrm>
              <a:prstGeom prst="flowChartConnector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 b="1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5113338" y="3543300"/>
            <a:ext cx="1338262" cy="127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5381625" y="3057525"/>
            <a:ext cx="1027113" cy="4857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5327650" y="3562350"/>
            <a:ext cx="1081088" cy="4667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257800" y="2759075"/>
            <a:ext cx="2682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500" b="1" i="1">
                <a:solidFill>
                  <a:srgbClr val="0000FF"/>
                </a:solidFill>
                <a:latin typeface="Times New Roman" pitchFamily="18" charset="0"/>
              </a:rPr>
              <a:t>A </a:t>
            </a:r>
            <a:endParaRPr lang="en-US" altLang="zh-CN" sz="15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184775" y="4002088"/>
            <a:ext cx="269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500" b="1" i="1">
                <a:solidFill>
                  <a:srgbClr val="0000FF"/>
                </a:solidFill>
                <a:latin typeface="Times New Roman" pitchFamily="18" charset="0"/>
              </a:rPr>
              <a:t>B  </a:t>
            </a:r>
            <a:endParaRPr lang="en-US" altLang="zh-CN" sz="15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38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3947329" y="524624"/>
            <a:ext cx="26597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切线长定理及应用</a:t>
            </a:r>
          </a:p>
        </p:txBody>
      </p:sp>
      <p:grpSp>
        <p:nvGrpSpPr>
          <p:cNvPr id="41" name="组合 18"/>
          <p:cNvGrpSpPr/>
          <p:nvPr/>
        </p:nvGrpSpPr>
        <p:grpSpPr>
          <a:xfrm>
            <a:off x="2176463" y="530225"/>
            <a:ext cx="1712912" cy="428625"/>
            <a:chOff x="2056130" y="684067"/>
            <a:chExt cx="2021840" cy="485831"/>
          </a:xfrm>
        </p:grpSpPr>
        <p:sp>
          <p:nvSpPr>
            <p:cNvPr id="42" name="圆角矩形 41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itchFamily="34" charset="0"/>
                <a:buNone/>
                <a:defRPr/>
              </a:pPr>
              <a:endParaRPr kumimoji="1" lang="zh-CN" altLang="en-US" sz="100" noProof="1">
                <a:solidFill>
                  <a:prstClr val="black"/>
                </a:solidFill>
              </a:endParaRPr>
            </a:p>
          </p:txBody>
        </p:sp>
        <p:sp>
          <p:nvSpPr>
            <p:cNvPr id="43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 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5543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椭圆 59"/>
          <p:cNvSpPr>
            <a:spLocks noChangeArrowheads="1"/>
          </p:cNvSpPr>
          <p:nvPr/>
        </p:nvSpPr>
        <p:spPr bwMode="auto">
          <a:xfrm>
            <a:off x="6319804" y="2732992"/>
            <a:ext cx="1349375" cy="135096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6467441" y="2320242"/>
            <a:ext cx="2344738" cy="1447800"/>
            <a:chOff x="297" y="176"/>
            <a:chExt cx="1969" cy="1216"/>
          </a:xfrm>
        </p:grpSpPr>
        <p:sp>
          <p:nvSpPr>
            <p:cNvPr id="45059" name="Line 3"/>
            <p:cNvSpPr>
              <a:spLocks noChangeShapeType="1"/>
            </p:cNvSpPr>
            <p:nvPr/>
          </p:nvSpPr>
          <p:spPr bwMode="auto">
            <a:xfrm>
              <a:off x="297" y="176"/>
              <a:ext cx="1678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1930" y="1083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zh-CN" b="1" i="1">
                  <a:solidFill>
                    <a:prstClr val="black"/>
                  </a:solidFill>
                  <a:latin typeface="Times New Roman" pitchFamily="18" charset="0"/>
                </a:rPr>
                <a:t>P</a:t>
              </a:r>
              <a:endParaRPr lang="zh-CN" altLang="zh-CN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 Box 5"/>
          <p:cNvSpPr txBox="1"/>
          <p:nvPr/>
        </p:nvSpPr>
        <p:spPr>
          <a:xfrm>
            <a:off x="717347" y="636997"/>
            <a:ext cx="7748757" cy="15327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noProof="1">
                <a:solidFill>
                  <a:srgbClr val="0000FF"/>
                </a:solidFill>
                <a:ea typeface="黑体" panose="02010600030101010101" pitchFamily="49" charset="-122"/>
              </a:rPr>
              <a:t>1.</a:t>
            </a:r>
            <a:r>
              <a:rPr lang="zh-CN" altLang="en-US" sz="2400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切线长的定义：</a:t>
            </a:r>
            <a:r>
              <a:rPr lang="zh-CN" altLang="zh-CN" sz="2400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</a:t>
            </a:r>
            <a:endParaRPr lang="en-US" altLang="zh-CN" sz="2400" noProof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100" noProof="1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切线上一点到切点之间的线段的长叫作这点到圆的</a:t>
            </a:r>
            <a:r>
              <a:rPr lang="zh-CN" altLang="en-US" sz="2400" b="1" noProof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切线长</a:t>
            </a:r>
            <a:r>
              <a:rPr lang="zh-CN" altLang="en-US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7291354" y="2772680"/>
            <a:ext cx="1174750" cy="6826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148479" y="2428192"/>
            <a:ext cx="40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b="1" i="1" dirty="0">
                <a:solidFill>
                  <a:prstClr val="black"/>
                </a:solidFill>
                <a:latin typeface="Times New Roman" pitchFamily="18" charset="0"/>
              </a:rPr>
              <a:t>A</a:t>
            </a:r>
            <a:endParaRPr lang="zh-CN" altLang="zh-CN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35"/>
          <p:cNvGrpSpPr>
            <a:grpSpLocks/>
          </p:cNvGrpSpPr>
          <p:nvPr/>
        </p:nvGrpSpPr>
        <p:grpSpPr bwMode="auto">
          <a:xfrm>
            <a:off x="7234204" y="2715530"/>
            <a:ext cx="1285875" cy="790575"/>
            <a:chOff x="6283325" y="2543175"/>
            <a:chExt cx="1714500" cy="1054100"/>
          </a:xfrm>
        </p:grpSpPr>
        <p:sp>
          <p:nvSpPr>
            <p:cNvPr id="45065" name="Oval 12"/>
            <p:cNvSpPr>
              <a:spLocks noChangeArrowheads="1"/>
            </p:cNvSpPr>
            <p:nvPr/>
          </p:nvSpPr>
          <p:spPr bwMode="auto">
            <a:xfrm>
              <a:off x="7845425" y="344487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066" name="Oval 13"/>
            <p:cNvSpPr>
              <a:spLocks noChangeArrowheads="1"/>
            </p:cNvSpPr>
            <p:nvPr/>
          </p:nvSpPr>
          <p:spPr bwMode="auto">
            <a:xfrm>
              <a:off x="6283325" y="254317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5067" name="Oval 13"/>
          <p:cNvSpPr>
            <a:spLocks noChangeArrowheads="1"/>
          </p:cNvSpPr>
          <p:nvPr/>
        </p:nvSpPr>
        <p:spPr bwMode="auto">
          <a:xfrm>
            <a:off x="6942104" y="3325130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5068" name="Text Box 7"/>
          <p:cNvSpPr txBox="1">
            <a:spLocks noChangeArrowheads="1"/>
          </p:cNvSpPr>
          <p:nvPr/>
        </p:nvSpPr>
        <p:spPr bwMode="auto">
          <a:xfrm>
            <a:off x="7007191" y="3134630"/>
            <a:ext cx="40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en-US" altLang="zh-CN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717347" y="3044440"/>
            <a:ext cx="3743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①切线是直线，不能度量</a:t>
            </a:r>
            <a:r>
              <a:rPr lang="en-US" altLang="zh-CN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.</a:t>
            </a: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717347" y="3584090"/>
            <a:ext cx="5961063" cy="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②切线长是线段的长，这条线段的两个</a:t>
            </a:r>
            <a:endParaRPr lang="en-US" altLang="zh-CN" sz="24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端点分别是圆外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一点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和切点，可以度量．</a:t>
            </a:r>
          </a:p>
        </p:txBody>
      </p:sp>
      <p:sp>
        <p:nvSpPr>
          <p:cNvPr id="6177" name="TextBox 67"/>
          <p:cNvSpPr txBox="1">
            <a:spLocks noChangeArrowheads="1"/>
          </p:cNvSpPr>
          <p:nvPr/>
        </p:nvSpPr>
        <p:spPr bwMode="auto">
          <a:xfrm>
            <a:off x="771322" y="2373072"/>
            <a:ext cx="4437433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切线长与切线的区别在哪里？</a:t>
            </a:r>
          </a:p>
        </p:txBody>
      </p:sp>
      <p:sp>
        <p:nvSpPr>
          <p:cNvPr id="1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1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733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51" grpId="0" bldLvl="0" animBg="1"/>
      <p:bldP spid="52" grpId="0" animBg="1"/>
      <p:bldP spid="45063" grpId="0"/>
      <p:bldP spid="45068" grpId="0"/>
      <p:bldP spid="65" grpId="0"/>
      <p:bldP spid="66" grpId="0"/>
      <p:bldP spid="617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429677" y="560731"/>
            <a:ext cx="827838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PA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为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  <a:sym typeface="+mn-ea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ea typeface="楷体" pitchFamily="49" charset="-122"/>
                <a:sym typeface="+mn-ea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的一条切线，沿着直线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PO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对折，设圆上与点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重合的点为</a:t>
            </a:r>
            <a:r>
              <a:rPr lang="zh-CN" altLang="zh-CN" sz="2400" b="1" i="1" dirty="0">
                <a:solidFill>
                  <a:prstClr val="black"/>
                </a:solidFill>
                <a:ea typeface="楷体" pitchFamily="49" charset="-122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ea typeface="楷体" pitchFamily="49" charset="-122"/>
              </a:rPr>
              <a:t>．</a:t>
            </a: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89654" y="1774419"/>
            <a:ext cx="398698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2400" b="1" i="1" kern="0" dirty="0">
                <a:solidFill>
                  <a:srgbClr val="673B77"/>
                </a:solidFill>
                <a:ea typeface="楷体" pitchFamily="49" charset="-122"/>
              </a:rPr>
              <a:t> </a:t>
            </a:r>
            <a:r>
              <a:rPr lang="zh-CN" altLang="zh-CN" sz="2400" b="1" i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OB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是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  <a:sym typeface="+mn-ea"/>
              </a:rPr>
              <a:t>☉</a:t>
            </a:r>
            <a:r>
              <a:rPr lang="en-US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的一条半径吗？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089654" y="2415769"/>
            <a:ext cx="325922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2400" b="1" i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 PB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是</a:t>
            </a:r>
            <a:r>
              <a:rPr lang="zh-CN" altLang="en-US" sz="2400" b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  <a:sym typeface="+mn-ea"/>
              </a:rPr>
              <a:t>☉</a:t>
            </a:r>
            <a:r>
              <a:rPr lang="en-US" altLang="zh-CN" sz="2400" b="1" i="1" kern="0" dirty="0">
                <a:solidFill>
                  <a:prstClr val="black"/>
                </a:solidFill>
                <a:ea typeface="楷体" pitchFamily="49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的切线吗？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645067" y="4089251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（利用图形轴对称性解释）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026154" y="2958694"/>
            <a:ext cx="31486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2400" b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PA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400" b="1" i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有何关系？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089654" y="3611156"/>
            <a:ext cx="42130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 </a:t>
            </a:r>
            <a:r>
              <a:rPr lang="en-US" sz="2400" b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∠</a:t>
            </a:r>
            <a:r>
              <a:rPr lang="zh-CN" altLang="en-US" sz="2400" b="1" i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APO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和</a:t>
            </a:r>
            <a:r>
              <a:rPr lang="en-US" sz="2400" b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∠</a:t>
            </a:r>
            <a:r>
              <a:rPr lang="zh-CN" altLang="en-US" sz="2400" b="1" i="1" kern="0" dirty="0">
                <a:solidFill>
                  <a:srgbClr val="673B77"/>
                </a:solidFill>
                <a:ea typeface="楷体" pitchFamily="49" charset="-122"/>
                <a:cs typeface="Times New Roman" panose="02020603050405020304" pitchFamily="18" charset="0"/>
              </a:rPr>
              <a:t>BPO</a:t>
            </a:r>
            <a:r>
              <a:rPr lang="zh-CN" altLang="en-US" sz="2400" b="1" kern="0" dirty="0">
                <a:solidFill>
                  <a:srgbClr val="673B77"/>
                </a:solidFill>
                <a:ea typeface="楷体" pitchFamily="49" charset="-122"/>
              </a:rPr>
              <a:t>有何关系？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065713" y="1730375"/>
            <a:ext cx="2368550" cy="1025525"/>
            <a:chOff x="3203" y="935"/>
            <a:chExt cx="1990" cy="907"/>
          </a:xfrm>
        </p:grpSpPr>
        <p:grpSp>
          <p:nvGrpSpPr>
            <p:cNvPr id="46088" name="Group 34"/>
            <p:cNvGrpSpPr>
              <a:grpSpLocks/>
            </p:cNvGrpSpPr>
            <p:nvPr/>
          </p:nvGrpSpPr>
          <p:grpSpPr bwMode="auto">
            <a:xfrm>
              <a:off x="3203" y="935"/>
              <a:ext cx="902" cy="907"/>
              <a:chOff x="3203" y="935"/>
              <a:chExt cx="902" cy="907"/>
            </a:xfrm>
          </p:grpSpPr>
          <p:sp>
            <p:nvSpPr>
              <p:cNvPr id="46089" name="Oval 19"/>
              <p:cNvSpPr>
                <a:spLocks noChangeArrowheads="1"/>
              </p:cNvSpPr>
              <p:nvPr/>
            </p:nvSpPr>
            <p:spPr bwMode="auto">
              <a:xfrm>
                <a:off x="3203" y="935"/>
                <a:ext cx="902" cy="90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6090" name="Text Box 20"/>
              <p:cNvSpPr txBox="1">
                <a:spLocks noChangeArrowheads="1"/>
              </p:cNvSpPr>
              <p:nvPr/>
            </p:nvSpPr>
            <p:spPr bwMode="auto">
              <a:xfrm>
                <a:off x="3395" y="1156"/>
                <a:ext cx="3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1F497D"/>
                    </a:solidFill>
                    <a:latin typeface="Times New Roman" pitchFamily="18" charset="0"/>
                  </a:rPr>
                  <a:t>O</a:t>
                </a:r>
                <a:r>
                  <a:rPr lang="en-US" altLang="zh-CN" sz="2100">
                    <a:solidFill>
                      <a:srgbClr val="1F497D"/>
                    </a:solidFill>
                    <a:latin typeface="Times New Roman" pitchFamily="18" charset="0"/>
                  </a:rPr>
                  <a:t>.</a:t>
                </a:r>
                <a:endParaRPr lang="en-US" altLang="zh-CN" sz="1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091" name="Group 36"/>
            <p:cNvGrpSpPr>
              <a:grpSpLocks/>
            </p:cNvGrpSpPr>
            <p:nvPr/>
          </p:nvGrpSpPr>
          <p:grpSpPr bwMode="auto">
            <a:xfrm>
              <a:off x="4967" y="1328"/>
              <a:ext cx="226" cy="326"/>
              <a:chOff x="4876" y="1797"/>
              <a:chExt cx="226" cy="326"/>
            </a:xfrm>
          </p:grpSpPr>
          <p:sp>
            <p:nvSpPr>
              <p:cNvPr id="46092" name="Text Box 24"/>
              <p:cNvSpPr txBox="1">
                <a:spLocks noChangeArrowheads="1"/>
              </p:cNvSpPr>
              <p:nvPr/>
            </p:nvSpPr>
            <p:spPr bwMode="auto">
              <a:xfrm>
                <a:off x="4876" y="1797"/>
                <a:ext cx="22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</a:rPr>
                  <a:t>P</a:t>
                </a:r>
                <a:endParaRPr lang="en-US" altLang="zh-CN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3" name="AutoShape 35"/>
              <p:cNvSpPr>
                <a:spLocks noChangeArrowheads="1"/>
              </p:cNvSpPr>
              <p:nvPr/>
            </p:nvSpPr>
            <p:spPr bwMode="auto">
              <a:xfrm>
                <a:off x="4876" y="1842"/>
                <a:ext cx="45" cy="46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530850" y="1439863"/>
            <a:ext cx="1679575" cy="1644650"/>
            <a:chOff x="2653" y="2454"/>
            <a:chExt cx="1411" cy="1381"/>
          </a:xfrm>
        </p:grpSpPr>
        <p:sp>
          <p:nvSpPr>
            <p:cNvPr id="46095" name="Line 46"/>
            <p:cNvSpPr>
              <a:spLocks noChangeShapeType="1"/>
            </p:cNvSpPr>
            <p:nvPr/>
          </p:nvSpPr>
          <p:spPr bwMode="auto">
            <a:xfrm flipH="1" flipV="1">
              <a:off x="2885" y="2726"/>
              <a:ext cx="1179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096" name="Line 47"/>
            <p:cNvSpPr>
              <a:spLocks noChangeShapeType="1"/>
            </p:cNvSpPr>
            <p:nvPr/>
          </p:nvSpPr>
          <p:spPr bwMode="auto">
            <a:xfrm flipH="1">
              <a:off x="2880" y="3123"/>
              <a:ext cx="1179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097" name="Text Box 48"/>
            <p:cNvSpPr txBox="1">
              <a:spLocks noChangeArrowheads="1"/>
            </p:cNvSpPr>
            <p:nvPr/>
          </p:nvSpPr>
          <p:spPr bwMode="auto">
            <a:xfrm>
              <a:off x="2744" y="2454"/>
              <a:ext cx="22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8" name="Text Box 49"/>
            <p:cNvSpPr txBox="1">
              <a:spLocks noChangeArrowheads="1"/>
            </p:cNvSpPr>
            <p:nvPr/>
          </p:nvSpPr>
          <p:spPr bwMode="auto">
            <a:xfrm>
              <a:off x="2653" y="3526"/>
              <a:ext cx="49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endParaRPr lang="en-US" altLang="zh-CN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9" name="Freeform 50"/>
            <p:cNvSpPr>
              <a:spLocks noChangeArrowheads="1"/>
            </p:cNvSpPr>
            <p:nvPr/>
          </p:nvSpPr>
          <p:spPr bwMode="auto">
            <a:xfrm>
              <a:off x="2687" y="2726"/>
              <a:ext cx="182" cy="414"/>
            </a:xfrm>
            <a:custGeom>
              <a:avLst/>
              <a:gdLst>
                <a:gd name="T0" fmla="*/ 150 w 150"/>
                <a:gd name="T1" fmla="*/ 0 h 437"/>
                <a:gd name="T2" fmla="*/ 0 w 150"/>
                <a:gd name="T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437">
                  <a:moveTo>
                    <a:pt x="150" y="0"/>
                  </a:moveTo>
                  <a:lnTo>
                    <a:pt x="0" y="43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100" name="Freeform 51"/>
            <p:cNvSpPr>
              <a:spLocks noChangeArrowheads="1"/>
            </p:cNvSpPr>
            <p:nvPr/>
          </p:nvSpPr>
          <p:spPr bwMode="auto">
            <a:xfrm>
              <a:off x="2698" y="3146"/>
              <a:ext cx="193" cy="397"/>
            </a:xfrm>
            <a:custGeom>
              <a:avLst/>
              <a:gdLst>
                <a:gd name="T0" fmla="*/ 0 w 150"/>
                <a:gd name="T1" fmla="*/ 0 h 387"/>
                <a:gd name="T2" fmla="*/ 150 w 150"/>
                <a:gd name="T3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87">
                  <a:moveTo>
                    <a:pt x="0" y="0"/>
                  </a:moveTo>
                  <a:lnTo>
                    <a:pt x="150" y="38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65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bldLvl="0" animBg="1"/>
      <p:bldP spid="57" grpId="0" bldLvl="0"/>
      <p:bldP spid="58" grpId="0" bldLvl="0" animBg="1"/>
      <p:bldP spid="59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5492211" y="1112838"/>
            <a:ext cx="1677988" cy="1681162"/>
          </a:xfrm>
          <a:prstGeom prst="ellipse">
            <a:avLst/>
          </a:prstGeom>
          <a:noFill/>
          <a:ln w="38100" cmpd="sng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6328824" y="1949450"/>
            <a:ext cx="2343150" cy="1588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6184361" y="995363"/>
            <a:ext cx="2487613" cy="954087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6235161" y="1949450"/>
            <a:ext cx="2436813" cy="9366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V="1">
            <a:off x="6341524" y="1131888"/>
            <a:ext cx="268287" cy="809625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6328824" y="1949450"/>
            <a:ext cx="295275" cy="776288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6285961" y="1920875"/>
            <a:ext cx="66675" cy="53975"/>
          </a:xfrm>
          <a:prstGeom prst="ellipse">
            <a:avLst/>
          </a:prstGeom>
          <a:solidFill>
            <a:srgbClr val="FF0000"/>
          </a:solidFill>
          <a:ln w="0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8656099" y="1922463"/>
            <a:ext cx="42862" cy="41275"/>
          </a:xfrm>
          <a:prstGeom prst="ellipse">
            <a:avLst/>
          </a:prstGeom>
          <a:solidFill>
            <a:srgbClr val="FFFFFF"/>
          </a:solidFill>
          <a:ln w="0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519324" y="2733675"/>
            <a:ext cx="28575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en-US" altLang="zh-CN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8500524" y="1604963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zh-CN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6017674" y="1725613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zh-C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 14"/>
          <p:cNvSpPr/>
          <p:nvPr/>
        </p:nvSpPr>
        <p:spPr bwMode="auto">
          <a:xfrm>
            <a:off x="6609811" y="1941513"/>
            <a:ext cx="2070100" cy="808037"/>
          </a:xfrm>
          <a:custGeom>
            <a:avLst/>
            <a:gdLst/>
            <a:ahLst/>
            <a:cxnLst>
              <a:cxn ang="0">
                <a:pos x="1738" y="0"/>
              </a:cxn>
              <a:cxn ang="0">
                <a:pos x="0" y="678"/>
              </a:cxn>
            </a:cxnLst>
            <a:rect l="0" t="0" r="r" b="b"/>
            <a:pathLst>
              <a:path w="1738" h="678">
                <a:moveTo>
                  <a:pt x="1738" y="0"/>
                </a:moveTo>
                <a:lnTo>
                  <a:pt x="0" y="678"/>
                </a:lnTo>
              </a:path>
            </a:pathLst>
          </a:custGeom>
          <a:solidFill>
            <a:srgbClr val="FFFFFF"/>
          </a:solidFill>
          <a:ln w="28575" cmpd="sng">
            <a:solidFill>
              <a:srgbClr val="FFFF00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6609811" y="1131888"/>
            <a:ext cx="2089150" cy="836612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41524" y="1131888"/>
            <a:ext cx="2320925" cy="1625600"/>
            <a:chOff x="0" y="0"/>
            <a:chExt cx="1996" cy="1366"/>
          </a:xfrm>
        </p:grpSpPr>
        <p:grpSp>
          <p:nvGrpSpPr>
            <p:cNvPr id="47119" name="Group 19"/>
            <p:cNvGrpSpPr>
              <a:grpSpLocks/>
            </p:cNvGrpSpPr>
            <p:nvPr/>
          </p:nvGrpSpPr>
          <p:grpSpPr bwMode="auto">
            <a:xfrm>
              <a:off x="0" y="0"/>
              <a:ext cx="1996" cy="681"/>
              <a:chOff x="0" y="0"/>
              <a:chExt cx="1996" cy="681"/>
            </a:xfrm>
          </p:grpSpPr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1769" cy="682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1" name="Line 2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27" cy="682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2" name="Line 22"/>
              <p:cNvSpPr>
                <a:spLocks noChangeShapeType="1"/>
              </p:cNvSpPr>
              <p:nvPr/>
            </p:nvSpPr>
            <p:spPr bwMode="auto">
              <a:xfrm flipH="1">
                <a:off x="1" y="680"/>
                <a:ext cx="1995" cy="0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47123" name="Group 23"/>
            <p:cNvGrpSpPr>
              <a:grpSpLocks/>
            </p:cNvGrpSpPr>
            <p:nvPr/>
          </p:nvGrpSpPr>
          <p:grpSpPr bwMode="auto">
            <a:xfrm flipV="1">
              <a:off x="0" y="685"/>
              <a:ext cx="1996" cy="681"/>
              <a:chOff x="0" y="0"/>
              <a:chExt cx="1996" cy="681"/>
            </a:xfrm>
          </p:grpSpPr>
          <p:sp>
            <p:nvSpPr>
              <p:cNvPr id="4" name="Line 24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1769" cy="682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" name="Line 2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27" cy="682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" name="Line 26"/>
              <p:cNvSpPr>
                <a:spLocks noChangeShapeType="1"/>
              </p:cNvSpPr>
              <p:nvPr/>
            </p:nvSpPr>
            <p:spPr bwMode="auto">
              <a:xfrm flipH="1">
                <a:off x="0" y="682"/>
                <a:ext cx="1995" cy="0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6557424" y="1131888"/>
            <a:ext cx="53975" cy="52387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8608474" y="1941513"/>
            <a:ext cx="55562" cy="53975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6609811" y="2697163"/>
            <a:ext cx="55563" cy="53975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6557424" y="788988"/>
            <a:ext cx="28575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en-US" altLang="zh-CN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9" name="矩形 67"/>
          <p:cNvSpPr/>
          <p:nvPr/>
        </p:nvSpPr>
        <p:spPr>
          <a:xfrm>
            <a:off x="704183" y="660400"/>
            <a:ext cx="4269455" cy="2492990"/>
          </a:xfrm>
          <a:prstGeom prst="rect">
            <a:avLst/>
          </a:prstGeom>
          <a:noFill/>
          <a:ln w="28575" cmpd="sng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切线长定理</a:t>
            </a:r>
            <a:endParaRPr lang="en-US" altLang="zh-CN" sz="2400" noProof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fontAlgn="base">
              <a:lnSpc>
                <a:spcPct val="13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en-US" altLang="zh-CN" noProof="1">
                <a:solidFill>
                  <a:srgbClr val="EEECE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过圆外一点作圆的两条切线，</a:t>
            </a:r>
            <a:r>
              <a:rPr lang="zh-CN" altLang="en-US" sz="2400" b="1" noProof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两条切线长相等</a:t>
            </a:r>
            <a:r>
              <a:rPr lang="en-US" altLang="zh-CN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圆心与</a:t>
            </a:r>
            <a:r>
              <a:rPr lang="zh-CN" altLang="en-US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  <a:sym typeface="宋体" panose="02010600030101010101" pitchFamily="2" charset="-122"/>
              </a:rPr>
              <a:t>这一点</a:t>
            </a:r>
            <a:r>
              <a:rPr lang="zh-CN" altLang="en-US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的连线</a:t>
            </a:r>
            <a:r>
              <a:rPr lang="zh-CN" altLang="en-US" sz="2400" b="1" noProof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平分两条切线的夹角</a:t>
            </a:r>
            <a:r>
              <a:rPr lang="en-US" altLang="zh-CN" sz="2400" b="1" noProof="1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zh-CN" altLang="en-US" sz="2400" b="1" noProof="1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1068700" y="3871854"/>
            <a:ext cx="390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P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PB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分别切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5125882" y="4027279"/>
            <a:ext cx="400050" cy="150813"/>
          </a:xfrm>
          <a:prstGeom prst="rightArrow">
            <a:avLst>
              <a:gd name="adj1" fmla="val 50000"/>
              <a:gd name="adj2" fmla="val 4337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1" name="AutoShape 4"/>
          <p:cNvSpPr>
            <a:spLocks/>
          </p:cNvSpPr>
          <p:nvPr/>
        </p:nvSpPr>
        <p:spPr bwMode="auto">
          <a:xfrm>
            <a:off x="5908930" y="3729108"/>
            <a:ext cx="277192" cy="703262"/>
          </a:xfrm>
          <a:prstGeom prst="leftBrace">
            <a:avLst>
              <a:gd name="adj1" fmla="val 2666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352636" y="3498275"/>
            <a:ext cx="1966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PA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</a:rPr>
              <a:t> = 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PB</a:t>
            </a:r>
            <a:endParaRPr lang="en-US" altLang="zh-CN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6340348" y="4218423"/>
            <a:ext cx="226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OPA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</a:rPr>
              <a:t>=∠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OPB</a:t>
            </a:r>
            <a:endParaRPr lang="en-US" altLang="zh-CN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665620" y="3267443"/>
            <a:ext cx="1771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几何语言</a:t>
            </a:r>
            <a:r>
              <a:rPr lang="en-US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50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51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166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63" grpId="0" bldLvl="0" animBg="1"/>
      <p:bldP spid="65" grpId="0" bldLvl="0" animBg="1"/>
      <p:bldP spid="67" grpId="0" bldLvl="0" animBg="1"/>
      <p:bldP spid="8219" grpId="0" bldLvl="0" animBg="1"/>
      <p:bldP spid="69" grpId="0"/>
      <p:bldP spid="70" grpId="0" bldLvl="0" animBg="1"/>
      <p:bldP spid="71" grpId="0" bldLvl="0" animBg="1"/>
      <p:bldP spid="72" grpId="0"/>
      <p:bldP spid="73" grpId="0"/>
      <p:bldP spid="7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900061" y="2655259"/>
            <a:ext cx="2368550" cy="1025525"/>
            <a:chOff x="3203" y="935"/>
            <a:chExt cx="1990" cy="907"/>
          </a:xfrm>
        </p:grpSpPr>
        <p:grpSp>
          <p:nvGrpSpPr>
            <p:cNvPr id="48130" name="Group 34"/>
            <p:cNvGrpSpPr>
              <a:grpSpLocks/>
            </p:cNvGrpSpPr>
            <p:nvPr/>
          </p:nvGrpSpPr>
          <p:grpSpPr bwMode="auto">
            <a:xfrm>
              <a:off x="3203" y="935"/>
              <a:ext cx="902" cy="907"/>
              <a:chOff x="3203" y="935"/>
              <a:chExt cx="902" cy="907"/>
            </a:xfrm>
          </p:grpSpPr>
          <p:sp>
            <p:nvSpPr>
              <p:cNvPr id="48131" name="Oval 19"/>
              <p:cNvSpPr>
                <a:spLocks noChangeArrowheads="1"/>
              </p:cNvSpPr>
              <p:nvPr/>
            </p:nvSpPr>
            <p:spPr bwMode="auto">
              <a:xfrm>
                <a:off x="3203" y="935"/>
                <a:ext cx="902" cy="90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8132" name="Text Box 20"/>
              <p:cNvSpPr txBox="1">
                <a:spLocks noChangeArrowheads="1"/>
              </p:cNvSpPr>
              <p:nvPr/>
            </p:nvSpPr>
            <p:spPr bwMode="auto">
              <a:xfrm>
                <a:off x="3395" y="1156"/>
                <a:ext cx="3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1F497D"/>
                    </a:solidFill>
                    <a:latin typeface="Times New Roman" pitchFamily="18" charset="0"/>
                  </a:rPr>
                  <a:t>O</a:t>
                </a:r>
                <a:r>
                  <a:rPr lang="en-US" altLang="zh-CN" sz="2100">
                    <a:solidFill>
                      <a:srgbClr val="1F497D"/>
                    </a:solidFill>
                    <a:latin typeface="Times New Roman" pitchFamily="18" charset="0"/>
                  </a:rPr>
                  <a:t>.</a:t>
                </a:r>
                <a:endParaRPr lang="en-US" altLang="zh-CN" sz="1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133" name="Group 36"/>
            <p:cNvGrpSpPr>
              <a:grpSpLocks/>
            </p:cNvGrpSpPr>
            <p:nvPr/>
          </p:nvGrpSpPr>
          <p:grpSpPr bwMode="auto">
            <a:xfrm>
              <a:off x="4967" y="1328"/>
              <a:ext cx="226" cy="326"/>
              <a:chOff x="4876" y="1797"/>
              <a:chExt cx="226" cy="326"/>
            </a:xfrm>
          </p:grpSpPr>
          <p:sp>
            <p:nvSpPr>
              <p:cNvPr id="48134" name="Text Box 24"/>
              <p:cNvSpPr txBox="1">
                <a:spLocks noChangeArrowheads="1"/>
              </p:cNvSpPr>
              <p:nvPr/>
            </p:nvSpPr>
            <p:spPr bwMode="auto">
              <a:xfrm>
                <a:off x="4876" y="1797"/>
                <a:ext cx="22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</a:rPr>
                  <a:t>P</a:t>
                </a:r>
                <a:endParaRPr lang="en-US" altLang="zh-CN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35" name="AutoShape 35"/>
              <p:cNvSpPr>
                <a:spLocks noChangeArrowheads="1"/>
              </p:cNvSpPr>
              <p:nvPr/>
            </p:nvSpPr>
            <p:spPr bwMode="auto">
              <a:xfrm>
                <a:off x="4876" y="1842"/>
                <a:ext cx="45" cy="46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48136" name="Text Box 4"/>
          <p:cNvSpPr txBox="1">
            <a:spLocks noChangeArrowheads="1"/>
          </p:cNvSpPr>
          <p:nvPr/>
        </p:nvSpPr>
        <p:spPr bwMode="auto">
          <a:xfrm>
            <a:off x="552450" y="1035693"/>
            <a:ext cx="859155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已知，如图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的两条切线，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为切点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PA=PB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∠APO=∠BPO.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5690" y="2210043"/>
            <a:ext cx="4845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+mn-lt"/>
                <a:ea typeface="黑体" pitchFamily="49" charset="-122"/>
                <a:sym typeface="宋体" pitchFamily="2" charset="-122"/>
              </a:rPr>
              <a:t>证明：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PA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切☉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于点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            ∴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OA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PA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仿宋" pitchFamily="49" charset="-122"/>
              <a:sym typeface="宋体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12839" y="2865692"/>
            <a:ext cx="2722562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latin typeface="+mn-lt"/>
                <a:ea typeface="仿宋" pitchFamily="49" charset="-122"/>
                <a:sym typeface="宋体" pitchFamily="2" charset="-122"/>
              </a:rPr>
              <a:t>同理可得</a:t>
            </a:r>
            <a:r>
              <a:rPr lang="en-US" altLang="zh-CN" sz="2400" b="1" i="1" dirty="0">
                <a:latin typeface="+mn-lt"/>
                <a:ea typeface="仿宋" pitchFamily="49" charset="-122"/>
                <a:sym typeface="宋体" pitchFamily="2" charset="-122"/>
              </a:rPr>
              <a:t>OB</a:t>
            </a:r>
            <a:r>
              <a:rPr lang="en-US" altLang="zh-CN" sz="2400" b="1" dirty="0">
                <a:latin typeface="+mn-lt"/>
                <a:ea typeface="仿宋" pitchFamily="49" charset="-122"/>
                <a:sym typeface="宋体" pitchFamily="2" charset="-122"/>
              </a:rPr>
              <a:t>⊥</a:t>
            </a:r>
            <a:r>
              <a:rPr lang="en-US" altLang="zh-CN" sz="2400" b="1" i="1" dirty="0">
                <a:latin typeface="+mn-lt"/>
                <a:ea typeface="仿宋" pitchFamily="49" charset="-122"/>
                <a:sym typeface="宋体" pitchFamily="2" charset="-122"/>
              </a:rPr>
              <a:t>PB</a:t>
            </a:r>
            <a:r>
              <a:rPr lang="en-US" altLang="zh-CN" sz="2400" b="1" dirty="0">
                <a:latin typeface="+mn-lt"/>
                <a:ea typeface="仿宋" pitchFamily="49" charset="-122"/>
                <a:sym typeface="宋体" pitchFamily="2" charset="-122"/>
              </a:rPr>
              <a:t>.   </a:t>
            </a:r>
            <a:endParaRPr lang="zh-CN" altLang="en-US" sz="2400" b="1" dirty="0">
              <a:latin typeface="+mn-lt"/>
              <a:ea typeface="仿宋" pitchFamily="49" charset="-122"/>
              <a:sym typeface="宋体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81112" y="3316288"/>
            <a:ext cx="3767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OA=OB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OP=OP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，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54917" y="3847699"/>
            <a:ext cx="4645144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∴</a:t>
            </a:r>
            <a:r>
              <a:rPr lang="en-US" altLang="zh-CN" sz="2400" b="1" dirty="0" err="1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Rt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△</a:t>
            </a:r>
            <a:r>
              <a:rPr lang="en-US" altLang="zh-CN" sz="2400" b="1" i="1" dirty="0" err="1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OAP</a:t>
            </a:r>
            <a:r>
              <a:rPr lang="en-US" altLang="zh-CN" sz="2400" b="1" dirty="0" err="1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≌Rt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△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OBP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HL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），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81112" y="4354513"/>
            <a:ext cx="381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latin typeface="+mn-lt"/>
                <a:ea typeface="黑体" pitchFamily="49" charset="-122"/>
                <a:sym typeface="宋体" pitchFamily="2" charset="-122"/>
              </a:rPr>
              <a:t>∴</a:t>
            </a:r>
            <a:r>
              <a:rPr lang="en-US" altLang="zh-CN" sz="2400" b="1" i="1" dirty="0">
                <a:latin typeface="+mn-lt"/>
                <a:ea typeface="黑体" pitchFamily="49" charset="-122"/>
                <a:sym typeface="宋体" pitchFamily="2" charset="-122"/>
              </a:rPr>
              <a:t>PA=PB</a:t>
            </a:r>
            <a:r>
              <a:rPr lang="zh-CN" altLang="en-US" sz="2400" b="1" i="1" dirty="0">
                <a:latin typeface="+mn-lt"/>
                <a:ea typeface="黑体" pitchFamily="49" charset="-122"/>
                <a:sym typeface="宋体" pitchFamily="2" charset="-122"/>
              </a:rPr>
              <a:t>，</a:t>
            </a:r>
            <a:r>
              <a:rPr lang="en-US" altLang="zh-CN" sz="2400" b="1" i="1" dirty="0">
                <a:latin typeface="+mn-lt"/>
                <a:ea typeface="黑体" pitchFamily="49" charset="-122"/>
                <a:sym typeface="宋体" pitchFamily="2" charset="-122"/>
              </a:rPr>
              <a:t>∠APO=∠BPO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黑体" pitchFamily="49" charset="-122"/>
                <a:sym typeface="宋体" pitchFamily="2" charset="-122"/>
              </a:rPr>
              <a:t>.</a:t>
            </a:r>
          </a:p>
        </p:txBody>
      </p:sp>
      <p:sp>
        <p:nvSpPr>
          <p:cNvPr id="48142" name="圆角矩形 31"/>
          <p:cNvSpPr>
            <a:spLocks noChangeArrowheads="1"/>
          </p:cNvSpPr>
          <p:nvPr/>
        </p:nvSpPr>
        <p:spPr bwMode="auto">
          <a:xfrm>
            <a:off x="1588" y="536833"/>
            <a:ext cx="9143999" cy="528158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微软雅黑" pitchFamily="34" charset="-122"/>
              </a:rPr>
              <a:t>推理验证</a:t>
            </a:r>
          </a:p>
        </p:txBody>
      </p:sp>
      <p:grpSp>
        <p:nvGrpSpPr>
          <p:cNvPr id="48143" name="组合 11"/>
          <p:cNvGrpSpPr>
            <a:grpSpLocks/>
          </p:cNvGrpSpPr>
          <p:nvPr/>
        </p:nvGrpSpPr>
        <p:grpSpPr bwMode="auto">
          <a:xfrm>
            <a:off x="6365198" y="2364747"/>
            <a:ext cx="1679575" cy="1644650"/>
            <a:chOff x="9213" y="3023"/>
            <a:chExt cx="3527" cy="3452"/>
          </a:xfrm>
        </p:grpSpPr>
        <p:grpSp>
          <p:nvGrpSpPr>
            <p:cNvPr id="48144" name="Group 55"/>
            <p:cNvGrpSpPr>
              <a:grpSpLocks/>
            </p:cNvGrpSpPr>
            <p:nvPr/>
          </p:nvGrpSpPr>
          <p:grpSpPr bwMode="auto">
            <a:xfrm>
              <a:off x="9213" y="3023"/>
              <a:ext cx="3527" cy="3452"/>
              <a:chOff x="2653" y="2454"/>
              <a:chExt cx="1411" cy="1381"/>
            </a:xfrm>
          </p:grpSpPr>
          <p:sp>
            <p:nvSpPr>
              <p:cNvPr id="48145" name="Line 46"/>
              <p:cNvSpPr>
                <a:spLocks noChangeShapeType="1"/>
              </p:cNvSpPr>
              <p:nvPr/>
            </p:nvSpPr>
            <p:spPr bwMode="auto">
              <a:xfrm flipH="1" flipV="1">
                <a:off x="2885" y="2726"/>
                <a:ext cx="1179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8146" name="Line 47"/>
              <p:cNvSpPr>
                <a:spLocks noChangeShapeType="1"/>
              </p:cNvSpPr>
              <p:nvPr/>
            </p:nvSpPr>
            <p:spPr bwMode="auto">
              <a:xfrm flipH="1">
                <a:off x="2880" y="3123"/>
                <a:ext cx="1179" cy="4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8147" name="Text Box 48"/>
              <p:cNvSpPr txBox="1">
                <a:spLocks noChangeArrowheads="1"/>
              </p:cNvSpPr>
              <p:nvPr/>
            </p:nvSpPr>
            <p:spPr bwMode="auto">
              <a:xfrm>
                <a:off x="2744" y="2454"/>
                <a:ext cx="227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  <a:endParaRPr lang="en-US" altLang="zh-CN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48" name="Text Box 49"/>
              <p:cNvSpPr txBox="1">
                <a:spLocks noChangeArrowheads="1"/>
              </p:cNvSpPr>
              <p:nvPr/>
            </p:nvSpPr>
            <p:spPr bwMode="auto">
              <a:xfrm>
                <a:off x="2653" y="3526"/>
                <a:ext cx="49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  <a:endParaRPr lang="en-US" altLang="zh-CN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49" name="Freeform 50"/>
              <p:cNvSpPr>
                <a:spLocks noChangeArrowheads="1"/>
              </p:cNvSpPr>
              <p:nvPr/>
            </p:nvSpPr>
            <p:spPr bwMode="auto">
              <a:xfrm>
                <a:off x="2687" y="2726"/>
                <a:ext cx="182" cy="414"/>
              </a:xfrm>
              <a:custGeom>
                <a:avLst/>
                <a:gdLst>
                  <a:gd name="T0" fmla="*/ 150 w 150"/>
                  <a:gd name="T1" fmla="*/ 0 h 437"/>
                  <a:gd name="T2" fmla="*/ 0 w 150"/>
                  <a:gd name="T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0" h="437">
                    <a:moveTo>
                      <a:pt x="150" y="0"/>
                    </a:moveTo>
                    <a:lnTo>
                      <a:pt x="0" y="437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8150" name="Freeform 51"/>
              <p:cNvSpPr>
                <a:spLocks noChangeArrowheads="1"/>
              </p:cNvSpPr>
              <p:nvPr/>
            </p:nvSpPr>
            <p:spPr bwMode="auto">
              <a:xfrm>
                <a:off x="2698" y="3146"/>
                <a:ext cx="193" cy="397"/>
              </a:xfrm>
              <a:custGeom>
                <a:avLst/>
                <a:gdLst>
                  <a:gd name="T0" fmla="*/ 0 w 150"/>
                  <a:gd name="T1" fmla="*/ 0 h 387"/>
                  <a:gd name="T2" fmla="*/ 150 w 150"/>
                  <a:gd name="T3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0" h="387">
                    <a:moveTo>
                      <a:pt x="0" y="0"/>
                    </a:moveTo>
                    <a:lnTo>
                      <a:pt x="150" y="387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cxnSp>
          <p:nvCxnSpPr>
            <p:cNvPr id="48151" name="直接连接符 10"/>
            <p:cNvCxnSpPr>
              <a:cxnSpLocks noChangeShapeType="1"/>
              <a:endCxn id="48146" idx="0"/>
            </p:cNvCxnSpPr>
            <p:nvPr/>
          </p:nvCxnSpPr>
          <p:spPr bwMode="auto">
            <a:xfrm flipV="1">
              <a:off x="9298" y="4695"/>
              <a:ext cx="343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6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7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101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64526"/>
          <p:cNvSpPr txBox="1">
            <a:spLocks noChangeArrowheads="1"/>
          </p:cNvSpPr>
          <p:nvPr/>
        </p:nvSpPr>
        <p:spPr bwMode="auto">
          <a:xfrm>
            <a:off x="517525" y="571021"/>
            <a:ext cx="81054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想一想：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若连结两切点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交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OP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M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你又能得出什么新的结论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?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并给出证明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64528" name="文本框 64527"/>
          <p:cNvSpPr txBox="1">
            <a:spLocks noChangeArrowheads="1"/>
          </p:cNvSpPr>
          <p:nvPr/>
        </p:nvSpPr>
        <p:spPr bwMode="auto">
          <a:xfrm>
            <a:off x="1004888" y="1738584"/>
            <a:ext cx="2400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OP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垂直平分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AB.</a:t>
            </a:r>
          </a:p>
        </p:txBody>
      </p:sp>
      <p:sp>
        <p:nvSpPr>
          <p:cNvPr id="64529" name="文本框 64528"/>
          <p:cNvSpPr txBox="1">
            <a:spLocks noChangeArrowheads="1"/>
          </p:cNvSpPr>
          <p:nvPr/>
        </p:nvSpPr>
        <p:spPr bwMode="auto">
          <a:xfrm>
            <a:off x="552450" y="2547979"/>
            <a:ext cx="71096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证明：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∵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是切点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   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PA = PB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OPA=∠OPB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   ∴△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是等腰三角形，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PM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为顶角的平分线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   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OP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垂直平分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AB.</a:t>
            </a:r>
          </a:p>
        </p:txBody>
      </p:sp>
      <p:grpSp>
        <p:nvGrpSpPr>
          <p:cNvPr id="49156" name="组合 9"/>
          <p:cNvGrpSpPr>
            <a:grpSpLocks/>
          </p:cNvGrpSpPr>
          <p:nvPr/>
        </p:nvGrpSpPr>
        <p:grpSpPr bwMode="auto">
          <a:xfrm>
            <a:off x="6100365" y="1227477"/>
            <a:ext cx="2368550" cy="1644650"/>
            <a:chOff x="8574" y="1214"/>
            <a:chExt cx="4975" cy="3452"/>
          </a:xfrm>
        </p:grpSpPr>
        <p:grpSp>
          <p:nvGrpSpPr>
            <p:cNvPr id="49157" name="Group 37"/>
            <p:cNvGrpSpPr>
              <a:grpSpLocks/>
            </p:cNvGrpSpPr>
            <p:nvPr/>
          </p:nvGrpSpPr>
          <p:grpSpPr bwMode="auto">
            <a:xfrm>
              <a:off x="8574" y="1824"/>
              <a:ext cx="4975" cy="2152"/>
              <a:chOff x="3203" y="935"/>
              <a:chExt cx="1990" cy="907"/>
            </a:xfrm>
          </p:grpSpPr>
          <p:grpSp>
            <p:nvGrpSpPr>
              <p:cNvPr id="49158" name="Group 34"/>
              <p:cNvGrpSpPr>
                <a:grpSpLocks/>
              </p:cNvGrpSpPr>
              <p:nvPr/>
            </p:nvGrpSpPr>
            <p:grpSpPr bwMode="auto">
              <a:xfrm>
                <a:off x="3203" y="935"/>
                <a:ext cx="902" cy="907"/>
                <a:chOff x="3203" y="935"/>
                <a:chExt cx="902" cy="907"/>
              </a:xfrm>
            </p:grpSpPr>
            <p:sp>
              <p:nvSpPr>
                <p:cNvPr id="49159" name="Oval 19"/>
                <p:cNvSpPr>
                  <a:spLocks noChangeArrowheads="1"/>
                </p:cNvSpPr>
                <p:nvPr/>
              </p:nvSpPr>
              <p:spPr bwMode="auto">
                <a:xfrm>
                  <a:off x="3203" y="935"/>
                  <a:ext cx="902" cy="907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1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95" y="1156"/>
                  <a:ext cx="37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srgbClr val="1F497D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altLang="zh-CN" sz="2100">
                      <a:solidFill>
                        <a:srgbClr val="1F497D"/>
                      </a:solidFill>
                      <a:latin typeface="Times New Roman" pitchFamily="18" charset="0"/>
                    </a:rPr>
                    <a:t>.</a:t>
                  </a:r>
                  <a:endParaRPr lang="en-US" altLang="zh-CN" sz="1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9161" name="Group 36"/>
              <p:cNvGrpSpPr>
                <a:grpSpLocks/>
              </p:cNvGrpSpPr>
              <p:nvPr/>
            </p:nvGrpSpPr>
            <p:grpSpPr bwMode="auto">
              <a:xfrm>
                <a:off x="4967" y="1328"/>
                <a:ext cx="226" cy="326"/>
                <a:chOff x="4876" y="1797"/>
                <a:chExt cx="226" cy="326"/>
              </a:xfrm>
            </p:grpSpPr>
            <p:sp>
              <p:nvSpPr>
                <p:cNvPr id="4916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76" y="1797"/>
                  <a:ext cx="226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P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163" name="AutoShape 35"/>
                <p:cNvSpPr>
                  <a:spLocks noChangeArrowheads="1"/>
                </p:cNvSpPr>
                <p:nvPr/>
              </p:nvSpPr>
              <p:spPr bwMode="auto">
                <a:xfrm>
                  <a:off x="4876" y="1842"/>
                  <a:ext cx="45" cy="4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9164" name="组合 11"/>
            <p:cNvGrpSpPr>
              <a:grpSpLocks/>
            </p:cNvGrpSpPr>
            <p:nvPr/>
          </p:nvGrpSpPr>
          <p:grpSpPr bwMode="auto">
            <a:xfrm>
              <a:off x="9551" y="1214"/>
              <a:ext cx="3528" cy="3452"/>
              <a:chOff x="9213" y="3023"/>
              <a:chExt cx="3527" cy="3452"/>
            </a:xfrm>
          </p:grpSpPr>
          <p:grpSp>
            <p:nvGrpSpPr>
              <p:cNvPr id="49165" name="Group 55"/>
              <p:cNvGrpSpPr>
                <a:grpSpLocks/>
              </p:cNvGrpSpPr>
              <p:nvPr/>
            </p:nvGrpSpPr>
            <p:grpSpPr bwMode="auto">
              <a:xfrm>
                <a:off x="9213" y="3023"/>
                <a:ext cx="3527" cy="3452"/>
                <a:chOff x="2653" y="2454"/>
                <a:chExt cx="1411" cy="1381"/>
              </a:xfrm>
            </p:grpSpPr>
            <p:sp>
              <p:nvSpPr>
                <p:cNvPr id="4916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885" y="2726"/>
                  <a:ext cx="1179" cy="4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4916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3123"/>
                  <a:ext cx="1179" cy="4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4916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744" y="2454"/>
                  <a:ext cx="227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16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653" y="3526"/>
                  <a:ext cx="499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B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170" name="Freeform 50"/>
                <p:cNvSpPr>
                  <a:spLocks noChangeArrowheads="1"/>
                </p:cNvSpPr>
                <p:nvPr/>
              </p:nvSpPr>
              <p:spPr bwMode="auto">
                <a:xfrm>
                  <a:off x="2687" y="2726"/>
                  <a:ext cx="182" cy="414"/>
                </a:xfrm>
                <a:custGeom>
                  <a:avLst/>
                  <a:gdLst>
                    <a:gd name="T0" fmla="*/ 150 w 150"/>
                    <a:gd name="T1" fmla="*/ 0 h 437"/>
                    <a:gd name="T2" fmla="*/ 0 w 150"/>
                    <a:gd name="T3" fmla="*/ 437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0" h="437">
                      <a:moveTo>
                        <a:pt x="150" y="0"/>
                      </a:moveTo>
                      <a:lnTo>
                        <a:pt x="0" y="437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49171" name="Freeform 51"/>
                <p:cNvSpPr>
                  <a:spLocks noChangeArrowheads="1"/>
                </p:cNvSpPr>
                <p:nvPr/>
              </p:nvSpPr>
              <p:spPr bwMode="auto">
                <a:xfrm>
                  <a:off x="2698" y="3146"/>
                  <a:ext cx="193" cy="397"/>
                </a:xfrm>
                <a:custGeom>
                  <a:avLst/>
                  <a:gdLst>
                    <a:gd name="T0" fmla="*/ 0 w 150"/>
                    <a:gd name="T1" fmla="*/ 0 h 387"/>
                    <a:gd name="T2" fmla="*/ 150 w 150"/>
                    <a:gd name="T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0" h="387">
                      <a:moveTo>
                        <a:pt x="0" y="0"/>
                      </a:moveTo>
                      <a:lnTo>
                        <a:pt x="150" y="387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cxnSp>
            <p:nvCxnSpPr>
              <p:cNvPr id="49172" name="直接连接符 10"/>
              <p:cNvCxnSpPr>
                <a:cxnSpLocks noChangeShapeType="1"/>
                <a:endCxn id="49167" idx="0"/>
              </p:cNvCxnSpPr>
              <p:nvPr/>
            </p:nvCxnSpPr>
            <p:spPr bwMode="auto">
              <a:xfrm flipV="1">
                <a:off x="9298" y="4695"/>
                <a:ext cx="343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1" name="直接连接符 10"/>
          <p:cNvCxnSpPr>
            <a:cxnSpLocks noChangeShapeType="1"/>
            <a:endCxn id="49167" idx="0"/>
          </p:cNvCxnSpPr>
          <p:nvPr/>
        </p:nvCxnSpPr>
        <p:spPr bwMode="auto">
          <a:xfrm flipH="1">
            <a:off x="6860777" y="1548152"/>
            <a:ext cx="1588" cy="99536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848077" y="1768815"/>
            <a:ext cx="37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M</a:t>
            </a:r>
          </a:p>
        </p:txBody>
      </p:sp>
      <p:sp>
        <p:nvSpPr>
          <p:cNvPr id="2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99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 build="p"/>
      <p:bldP spid="64529" grpId="0" build="p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65547"/>
          <p:cNvSpPr txBox="1">
            <a:spLocks noChangeArrowheads="1"/>
          </p:cNvSpPr>
          <p:nvPr/>
        </p:nvSpPr>
        <p:spPr bwMode="auto">
          <a:xfrm>
            <a:off x="652241" y="587052"/>
            <a:ext cx="81449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想一想：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若延长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交⊙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，连结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，你又能得出什么新的结论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?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并给出证明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65549" name="文本框 65548"/>
          <p:cNvSpPr txBox="1">
            <a:spLocks noChangeArrowheads="1"/>
          </p:cNvSpPr>
          <p:nvPr/>
        </p:nvSpPr>
        <p:spPr bwMode="auto">
          <a:xfrm>
            <a:off x="362400" y="2221689"/>
            <a:ext cx="65801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证明：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∵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PA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PB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的切线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是切点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     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PA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=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PB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，∠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OPA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=∠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OPB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     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PC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PC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     ∴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PCA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PCB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      ∴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AC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BC.</a:t>
            </a:r>
          </a:p>
        </p:txBody>
      </p:sp>
      <p:sp>
        <p:nvSpPr>
          <p:cNvPr id="50179" name="矩形 65553"/>
          <p:cNvSpPr>
            <a:spLocks noChangeArrowheads="1"/>
          </p:cNvSpPr>
          <p:nvPr/>
        </p:nvSpPr>
        <p:spPr bwMode="auto">
          <a:xfrm>
            <a:off x="884237" y="1657809"/>
            <a:ext cx="1212184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i="1" dirty="0">
                <a:solidFill>
                  <a:srgbClr val="FF0000"/>
                </a:solidFill>
                <a:ea typeface="黑体" pitchFamily="49" charset="-122"/>
              </a:rPr>
              <a:t>CA</a:t>
            </a:r>
            <a:r>
              <a:rPr lang="en-US" altLang="zh-CN" sz="2400" dirty="0">
                <a:solidFill>
                  <a:srgbClr val="FF0000"/>
                </a:solidFill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ea typeface="黑体" pitchFamily="49" charset="-122"/>
              </a:rPr>
              <a:t>CB</a:t>
            </a:r>
          </a:p>
        </p:txBody>
      </p:sp>
      <p:grpSp>
        <p:nvGrpSpPr>
          <p:cNvPr id="50180" name="组合 16"/>
          <p:cNvGrpSpPr>
            <a:grpSpLocks/>
          </p:cNvGrpSpPr>
          <p:nvPr/>
        </p:nvGrpSpPr>
        <p:grpSpPr bwMode="auto">
          <a:xfrm>
            <a:off x="6563176" y="1119362"/>
            <a:ext cx="2368550" cy="1643062"/>
            <a:chOff x="8574" y="1215"/>
            <a:chExt cx="4975" cy="3452"/>
          </a:xfrm>
        </p:grpSpPr>
        <p:grpSp>
          <p:nvGrpSpPr>
            <p:cNvPr id="50181" name="Group 37"/>
            <p:cNvGrpSpPr>
              <a:grpSpLocks/>
            </p:cNvGrpSpPr>
            <p:nvPr/>
          </p:nvGrpSpPr>
          <p:grpSpPr bwMode="auto">
            <a:xfrm>
              <a:off x="8574" y="1825"/>
              <a:ext cx="4975" cy="2152"/>
              <a:chOff x="3203" y="935"/>
              <a:chExt cx="1990" cy="907"/>
            </a:xfrm>
          </p:grpSpPr>
          <p:grpSp>
            <p:nvGrpSpPr>
              <p:cNvPr id="50182" name="Group 34"/>
              <p:cNvGrpSpPr>
                <a:grpSpLocks/>
              </p:cNvGrpSpPr>
              <p:nvPr/>
            </p:nvGrpSpPr>
            <p:grpSpPr bwMode="auto">
              <a:xfrm>
                <a:off x="3203" y="935"/>
                <a:ext cx="902" cy="907"/>
                <a:chOff x="3203" y="935"/>
                <a:chExt cx="902" cy="907"/>
              </a:xfrm>
            </p:grpSpPr>
            <p:sp>
              <p:nvSpPr>
                <p:cNvPr id="50183" name="Oval 19"/>
                <p:cNvSpPr>
                  <a:spLocks noChangeArrowheads="1"/>
                </p:cNvSpPr>
                <p:nvPr/>
              </p:nvSpPr>
              <p:spPr bwMode="auto">
                <a:xfrm>
                  <a:off x="3203" y="935"/>
                  <a:ext cx="902" cy="907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1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95" y="1156"/>
                  <a:ext cx="37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srgbClr val="1F497D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altLang="zh-CN" sz="2100">
                      <a:solidFill>
                        <a:srgbClr val="1F497D"/>
                      </a:solidFill>
                      <a:latin typeface="Times New Roman" pitchFamily="18" charset="0"/>
                    </a:rPr>
                    <a:t>.</a:t>
                  </a:r>
                  <a:endParaRPr lang="en-US" altLang="zh-CN" sz="1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0185" name="Group 36"/>
              <p:cNvGrpSpPr>
                <a:grpSpLocks/>
              </p:cNvGrpSpPr>
              <p:nvPr/>
            </p:nvGrpSpPr>
            <p:grpSpPr bwMode="auto">
              <a:xfrm>
                <a:off x="4967" y="1328"/>
                <a:ext cx="226" cy="326"/>
                <a:chOff x="4876" y="1797"/>
                <a:chExt cx="226" cy="326"/>
              </a:xfrm>
            </p:grpSpPr>
            <p:sp>
              <p:nvSpPr>
                <p:cNvPr id="5018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76" y="1797"/>
                  <a:ext cx="226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P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187" name="AutoShape 35"/>
                <p:cNvSpPr>
                  <a:spLocks noChangeArrowheads="1"/>
                </p:cNvSpPr>
                <p:nvPr/>
              </p:nvSpPr>
              <p:spPr bwMode="auto">
                <a:xfrm>
                  <a:off x="4876" y="1842"/>
                  <a:ext cx="45" cy="4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0188" name="组合 11"/>
            <p:cNvGrpSpPr>
              <a:grpSpLocks/>
            </p:cNvGrpSpPr>
            <p:nvPr/>
          </p:nvGrpSpPr>
          <p:grpSpPr bwMode="auto">
            <a:xfrm>
              <a:off x="9552" y="1215"/>
              <a:ext cx="3528" cy="3452"/>
              <a:chOff x="9213" y="3023"/>
              <a:chExt cx="3527" cy="3452"/>
            </a:xfrm>
          </p:grpSpPr>
          <p:grpSp>
            <p:nvGrpSpPr>
              <p:cNvPr id="50189" name="Group 55"/>
              <p:cNvGrpSpPr>
                <a:grpSpLocks/>
              </p:cNvGrpSpPr>
              <p:nvPr/>
            </p:nvGrpSpPr>
            <p:grpSpPr bwMode="auto">
              <a:xfrm>
                <a:off x="9213" y="3023"/>
                <a:ext cx="3527" cy="3452"/>
                <a:chOff x="2653" y="2454"/>
                <a:chExt cx="1411" cy="1381"/>
              </a:xfrm>
            </p:grpSpPr>
            <p:sp>
              <p:nvSpPr>
                <p:cNvPr id="5019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885" y="2726"/>
                  <a:ext cx="1179" cy="4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019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3123"/>
                  <a:ext cx="1179" cy="4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019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789" y="2454"/>
                  <a:ext cx="227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19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653" y="3526"/>
                  <a:ext cx="499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prstClr val="black"/>
                      </a:solidFill>
                      <a:latin typeface="Times New Roman" pitchFamily="18" charset="0"/>
                    </a:rPr>
                    <a:t>B</a:t>
                  </a:r>
                  <a:endParaRPr lang="en-US" altLang="zh-CN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194" name="Freeform 50"/>
                <p:cNvSpPr>
                  <a:spLocks noChangeArrowheads="1"/>
                </p:cNvSpPr>
                <p:nvPr/>
              </p:nvSpPr>
              <p:spPr bwMode="auto">
                <a:xfrm>
                  <a:off x="2687" y="2726"/>
                  <a:ext cx="182" cy="414"/>
                </a:xfrm>
                <a:custGeom>
                  <a:avLst/>
                  <a:gdLst>
                    <a:gd name="T0" fmla="*/ 150 w 150"/>
                    <a:gd name="T1" fmla="*/ 0 h 437"/>
                    <a:gd name="T2" fmla="*/ 0 w 150"/>
                    <a:gd name="T3" fmla="*/ 437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0" h="437">
                      <a:moveTo>
                        <a:pt x="150" y="0"/>
                      </a:moveTo>
                      <a:lnTo>
                        <a:pt x="0" y="437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50195" name="Freeform 51"/>
                <p:cNvSpPr>
                  <a:spLocks noChangeArrowheads="1"/>
                </p:cNvSpPr>
                <p:nvPr/>
              </p:nvSpPr>
              <p:spPr bwMode="auto">
                <a:xfrm>
                  <a:off x="2698" y="3146"/>
                  <a:ext cx="193" cy="397"/>
                </a:xfrm>
                <a:custGeom>
                  <a:avLst/>
                  <a:gdLst>
                    <a:gd name="T0" fmla="*/ 0 w 150"/>
                    <a:gd name="T1" fmla="*/ 0 h 387"/>
                    <a:gd name="T2" fmla="*/ 150 w 150"/>
                    <a:gd name="T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0" h="387">
                      <a:moveTo>
                        <a:pt x="0" y="0"/>
                      </a:moveTo>
                      <a:lnTo>
                        <a:pt x="150" y="387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cxnSp>
            <p:nvCxnSpPr>
              <p:cNvPr id="50196" name="直接连接符 10"/>
              <p:cNvCxnSpPr>
                <a:cxnSpLocks noChangeShapeType="1"/>
                <a:endCxn id="50191" idx="0"/>
              </p:cNvCxnSpPr>
              <p:nvPr/>
            </p:nvCxnSpPr>
            <p:spPr bwMode="auto">
              <a:xfrm flipV="1">
                <a:off x="9298" y="4695"/>
                <a:ext cx="343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25" name="直接连接符 24"/>
          <p:cNvCxnSpPr>
            <a:cxnSpLocks noChangeShapeType="1"/>
            <a:endCxn id="50191" idx="0"/>
          </p:cNvCxnSpPr>
          <p:nvPr/>
        </p:nvCxnSpPr>
        <p:spPr bwMode="auto">
          <a:xfrm flipV="1">
            <a:off x="6580638" y="1940099"/>
            <a:ext cx="487363" cy="95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/>
          <p:cNvCxnSpPr>
            <a:cxnSpLocks noChangeShapeType="1"/>
            <a:endCxn id="50191" idx="0"/>
          </p:cNvCxnSpPr>
          <p:nvPr/>
        </p:nvCxnSpPr>
        <p:spPr bwMode="auto">
          <a:xfrm flipV="1">
            <a:off x="6493326" y="1487662"/>
            <a:ext cx="742950" cy="4619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26"/>
          <p:cNvCxnSpPr>
            <a:cxnSpLocks noChangeShapeType="1"/>
            <a:endCxn id="50191" idx="0"/>
          </p:cNvCxnSpPr>
          <p:nvPr/>
        </p:nvCxnSpPr>
        <p:spPr bwMode="auto">
          <a:xfrm flipH="1" flipV="1">
            <a:off x="6561588" y="1973437"/>
            <a:ext cx="762000" cy="460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306001" y="1767062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sp>
        <p:nvSpPr>
          <p:cNvPr id="29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30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1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575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build="p"/>
      <p:bldP spid="50179" grpId="0"/>
      <p:bldP spid="2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68609"/>
          <p:cNvSpPr txBox="1">
            <a:spLocks noChangeArrowheads="1"/>
          </p:cNvSpPr>
          <p:nvPr/>
        </p:nvSpPr>
        <p:spPr bwMode="auto">
          <a:xfrm>
            <a:off x="598488" y="1015094"/>
            <a:ext cx="8237168" cy="11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/>
                <a:ea typeface="楷体" pitchFamily="49" charset="-122"/>
              </a:rPr>
              <a:t>1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已知：如图，四边形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ABCD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与⊙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分别相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切于点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F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G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H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51202" name="文本框 68610"/>
          <p:cNvSpPr txBox="1">
            <a:spLocks noChangeArrowheads="1"/>
          </p:cNvSpPr>
          <p:nvPr/>
        </p:nvSpPr>
        <p:spPr bwMode="auto">
          <a:xfrm>
            <a:off x="883363" y="2134154"/>
            <a:ext cx="3953572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求证：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AB+CD=AD+BC.</a:t>
            </a:r>
          </a:p>
        </p:txBody>
      </p:sp>
      <p:grpSp>
        <p:nvGrpSpPr>
          <p:cNvPr id="51203" name="组合 1"/>
          <p:cNvGrpSpPr>
            <a:grpSpLocks/>
          </p:cNvGrpSpPr>
          <p:nvPr/>
        </p:nvGrpSpPr>
        <p:grpSpPr bwMode="auto">
          <a:xfrm>
            <a:off x="6262631" y="1628825"/>
            <a:ext cx="2366962" cy="2235200"/>
            <a:chOff x="4133" y="5497"/>
            <a:chExt cx="4968" cy="4690"/>
          </a:xfrm>
        </p:grpSpPr>
        <p:sp>
          <p:nvSpPr>
            <p:cNvPr id="51204" name="椭圆 68611"/>
            <p:cNvSpPr>
              <a:spLocks noChangeArrowheads="1"/>
            </p:cNvSpPr>
            <p:nvPr/>
          </p:nvSpPr>
          <p:spPr bwMode="auto">
            <a:xfrm>
              <a:off x="5258" y="6749"/>
              <a:ext cx="2720" cy="28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7500" tIns="35100" rIns="67500" bIns="351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·</a:t>
              </a:r>
              <a:endParaRPr lang="zh-CN" altLang="en-US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51205" name="直接连接符 68612"/>
            <p:cNvSpPr>
              <a:spLocks noChangeShapeType="1"/>
            </p:cNvSpPr>
            <p:nvPr/>
          </p:nvSpPr>
          <p:spPr bwMode="auto">
            <a:xfrm flipV="1">
              <a:off x="4618" y="9539"/>
              <a:ext cx="294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06" name="直接连接符 68613"/>
            <p:cNvSpPr>
              <a:spLocks noChangeShapeType="1"/>
            </p:cNvSpPr>
            <p:nvPr/>
          </p:nvSpPr>
          <p:spPr bwMode="auto">
            <a:xfrm flipV="1">
              <a:off x="4595" y="6177"/>
              <a:ext cx="1325" cy="3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07" name="直接连接符 68614"/>
            <p:cNvSpPr>
              <a:spLocks noChangeShapeType="1"/>
            </p:cNvSpPr>
            <p:nvPr/>
          </p:nvSpPr>
          <p:spPr bwMode="auto">
            <a:xfrm>
              <a:off x="5875" y="6177"/>
              <a:ext cx="2445" cy="12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08" name="直接连接符 68615"/>
            <p:cNvSpPr>
              <a:spLocks noChangeShapeType="1"/>
            </p:cNvSpPr>
            <p:nvPr/>
          </p:nvSpPr>
          <p:spPr bwMode="auto">
            <a:xfrm flipV="1">
              <a:off x="7588" y="7434"/>
              <a:ext cx="710" cy="2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209" name="文本框 68616"/>
            <p:cNvSpPr txBox="1">
              <a:spLocks noChangeArrowheads="1"/>
            </p:cNvSpPr>
            <p:nvPr/>
          </p:nvSpPr>
          <p:spPr bwMode="auto">
            <a:xfrm>
              <a:off x="4133" y="9459"/>
              <a:ext cx="57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51210" name="文本框 68617"/>
            <p:cNvSpPr txBox="1">
              <a:spLocks noChangeArrowheads="1"/>
            </p:cNvSpPr>
            <p:nvPr/>
          </p:nvSpPr>
          <p:spPr bwMode="auto">
            <a:xfrm>
              <a:off x="7445" y="9459"/>
              <a:ext cx="57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51211" name="文本框 68618"/>
            <p:cNvSpPr txBox="1">
              <a:spLocks noChangeArrowheads="1"/>
            </p:cNvSpPr>
            <p:nvPr/>
          </p:nvSpPr>
          <p:spPr bwMode="auto">
            <a:xfrm>
              <a:off x="8498" y="6807"/>
              <a:ext cx="60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51212" name="文本框 68619"/>
            <p:cNvSpPr txBox="1">
              <a:spLocks noChangeArrowheads="1"/>
            </p:cNvSpPr>
            <p:nvPr/>
          </p:nvSpPr>
          <p:spPr bwMode="auto">
            <a:xfrm>
              <a:off x="5390" y="5497"/>
              <a:ext cx="629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</a:p>
          </p:txBody>
        </p:sp>
      </p:grpSp>
      <p:sp>
        <p:nvSpPr>
          <p:cNvPr id="51213" name="文本框 2"/>
          <p:cNvSpPr txBox="1">
            <a:spLocks noChangeArrowheads="1"/>
          </p:cNvSpPr>
          <p:nvPr/>
        </p:nvSpPr>
        <p:spPr bwMode="auto">
          <a:xfrm>
            <a:off x="7188143" y="2813100"/>
            <a:ext cx="303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O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00050" y="2494746"/>
            <a:ext cx="45800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证明：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DA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与⊙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分别相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切于点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E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F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G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H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</a:p>
        </p:txBody>
      </p:sp>
      <p:sp>
        <p:nvSpPr>
          <p:cNvPr id="51215" name="文本框 2"/>
          <p:cNvSpPr txBox="1">
            <a:spLocks noChangeArrowheads="1"/>
          </p:cNvSpPr>
          <p:nvPr/>
        </p:nvSpPr>
        <p:spPr bwMode="auto">
          <a:xfrm>
            <a:off x="7308793" y="3508425"/>
            <a:ext cx="32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E</a:t>
            </a:r>
            <a:endParaRPr lang="en-US" altLang="zh-CN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1216" name="文本框 3"/>
          <p:cNvSpPr txBox="1">
            <a:spLocks noChangeArrowheads="1"/>
          </p:cNvSpPr>
          <p:nvPr/>
        </p:nvSpPr>
        <p:spPr bwMode="auto">
          <a:xfrm>
            <a:off x="8023168" y="3068687"/>
            <a:ext cx="32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F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1217" name="文本框 4"/>
          <p:cNvSpPr txBox="1">
            <a:spLocks noChangeArrowheads="1"/>
          </p:cNvSpPr>
          <p:nvPr/>
        </p:nvSpPr>
        <p:spPr bwMode="auto">
          <a:xfrm>
            <a:off x="7634231" y="2009825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G</a:t>
            </a:r>
            <a:endParaRPr lang="en-US" altLang="zh-CN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1218" name="文本框 5"/>
          <p:cNvSpPr txBox="1">
            <a:spLocks noChangeArrowheads="1"/>
          </p:cNvSpPr>
          <p:nvPr/>
        </p:nvSpPr>
        <p:spPr bwMode="auto">
          <a:xfrm>
            <a:off x="6521393" y="2470200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H</a:t>
            </a:r>
            <a:endParaRPr lang="en-US" altLang="zh-CN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45965" y="3614992"/>
            <a:ext cx="5952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∴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AE=AH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BE=BF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CG=CF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DG=DH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83363" y="4185295"/>
            <a:ext cx="5291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  <a:sym typeface="宋体" pitchFamily="2" charset="-122"/>
              </a:rPr>
              <a:t>∴ 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  <a:sym typeface="宋体" pitchFamily="2" charset="-122"/>
              </a:rPr>
              <a:t>AE+BE+CG+DG=AH+BF+CF+DH.</a:t>
            </a:r>
            <a:endParaRPr lang="en-US" altLang="zh-CN" sz="2400" b="1" dirty="0">
              <a:solidFill>
                <a:prstClr val="black"/>
              </a:solidFill>
              <a:latin typeface="+mn-lt"/>
              <a:ea typeface="仿宋" pitchFamily="49" charset="-122"/>
              <a:sym typeface="宋体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04888" y="4681835"/>
            <a:ext cx="277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  <a:sym typeface="宋体" pitchFamily="2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AB+CD=AD+BC.</a:t>
            </a:r>
          </a:p>
        </p:txBody>
      </p:sp>
      <p:sp>
        <p:nvSpPr>
          <p:cNvPr id="51225" name="文本框 3"/>
          <p:cNvSpPr txBox="1">
            <a:spLocks noChangeArrowheads="1"/>
          </p:cNvSpPr>
          <p:nvPr/>
        </p:nvSpPr>
        <p:spPr bwMode="auto">
          <a:xfrm>
            <a:off x="2704510" y="561750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切线长定理的应用</a:t>
            </a:r>
          </a:p>
        </p:txBody>
      </p:sp>
      <p:sp>
        <p:nvSpPr>
          <p:cNvPr id="28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组合 6"/>
          <p:cNvGrpSpPr/>
          <p:nvPr/>
        </p:nvGrpSpPr>
        <p:grpSpPr>
          <a:xfrm>
            <a:off x="598488" y="523098"/>
            <a:ext cx="1889125" cy="460375"/>
            <a:chOff x="397404" y="556710"/>
            <a:chExt cx="1888409" cy="461119"/>
          </a:xfrm>
        </p:grpSpPr>
        <p:grpSp>
          <p:nvGrpSpPr>
            <p:cNvPr id="31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33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18008109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组合 18"/>
          <p:cNvGrpSpPr>
            <a:grpSpLocks/>
          </p:cNvGrpSpPr>
          <p:nvPr/>
        </p:nvGrpSpPr>
        <p:grpSpPr bwMode="auto">
          <a:xfrm>
            <a:off x="6041231" y="1270057"/>
            <a:ext cx="2986088" cy="2268537"/>
            <a:chOff x="4139968" y="1111899"/>
            <a:chExt cx="3981843" cy="3023886"/>
          </a:xfrm>
        </p:grpSpPr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4139968" y="1484330"/>
              <a:ext cx="2239654" cy="223881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4707291" y="2595275"/>
              <a:ext cx="3096989" cy="2751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5147601" y="1300230"/>
              <a:ext cx="2665147" cy="131409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H="1">
              <a:off x="5141251" y="2612203"/>
              <a:ext cx="2679964" cy="128023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V="1">
              <a:off x="5253444" y="1554160"/>
              <a:ext cx="448778" cy="104111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198406" y="2561417"/>
              <a:ext cx="88909" cy="69831"/>
            </a:xfrm>
            <a:prstGeom prst="ellipse">
              <a:avLst/>
            </a:prstGeom>
            <a:solidFill>
              <a:srgbClr val="FF0000"/>
            </a:solidFill>
            <a:ln w="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507469" y="3644853"/>
              <a:ext cx="383155" cy="490932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  <a:endParaRPr lang="en-US" altLang="zh-CN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33" name="Text Box 12"/>
            <p:cNvSpPr txBox="1">
              <a:spLocks noChangeArrowheads="1"/>
            </p:cNvSpPr>
            <p:nvPr/>
          </p:nvSpPr>
          <p:spPr bwMode="auto">
            <a:xfrm>
              <a:off x="7740773" y="2367267"/>
              <a:ext cx="381038" cy="49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CN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840654" y="2523328"/>
              <a:ext cx="381038" cy="490932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</a:t>
              </a:r>
              <a:endParaRPr lang="en-US" altLang="zh-CN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H="1" flipV="1">
              <a:off x="5272497" y="2595275"/>
              <a:ext cx="453011" cy="10495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5630248" y="1535116"/>
              <a:ext cx="74091" cy="71947"/>
            </a:xfrm>
            <a:prstGeom prst="ellipse">
              <a:avLst/>
            </a:prstGeom>
            <a:solidFill>
              <a:srgbClr val="FF0000"/>
            </a:solidFill>
            <a:ln w="9525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657768" y="3596184"/>
              <a:ext cx="71974" cy="71947"/>
            </a:xfrm>
            <a:prstGeom prst="ellipse">
              <a:avLst/>
            </a:prstGeom>
            <a:solidFill>
              <a:srgbClr val="FF0000"/>
            </a:solidFill>
            <a:ln w="9525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5558274" y="1111899"/>
              <a:ext cx="383155" cy="490932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en-US" altLang="zh-CN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239" name="TextBox 34"/>
          <p:cNvSpPr txBox="1">
            <a:spLocks noChangeArrowheads="1"/>
          </p:cNvSpPr>
          <p:nvPr/>
        </p:nvSpPr>
        <p:spPr bwMode="auto">
          <a:xfrm>
            <a:off x="755576" y="574675"/>
            <a:ext cx="79287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的两条切线，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A,B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是切点，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=3.</a:t>
            </a:r>
          </a:p>
        </p:txBody>
      </p: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809183" y="2185936"/>
            <a:ext cx="417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）若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AP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=4,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OP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</a:t>
            </a:r>
            <a:r>
              <a:rPr lang="en-US" altLang="zh-CN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;</a:t>
            </a:r>
          </a:p>
        </p:txBody>
      </p:sp>
      <p:sp>
        <p:nvSpPr>
          <p:cNvPr id="52241" name="TextBox 39"/>
          <p:cNvSpPr txBox="1">
            <a:spLocks noChangeArrowheads="1"/>
          </p:cNvSpPr>
          <p:nvPr/>
        </p:nvSpPr>
        <p:spPr bwMode="auto">
          <a:xfrm>
            <a:off x="809183" y="2980025"/>
            <a:ext cx="5345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）若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BPA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=60 °,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则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OP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</a:t>
            </a:r>
            <a:r>
              <a:rPr lang="en-US" altLang="zh-CN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75266" y="214271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/>
                <a:ea typeface="楷体" pitchFamily="49" charset="-122"/>
              </a:rPr>
              <a:t>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49953" y="284779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6</a:t>
            </a:r>
          </a:p>
        </p:txBody>
      </p:sp>
      <p:sp>
        <p:nvSpPr>
          <p:cNvPr id="2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124654" y="622848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50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51930"/>
            <a:ext cx="3197352" cy="2196084"/>
          </a:xfrm>
          <a:prstGeom prst="rect">
            <a:avLst/>
          </a:prstGeom>
        </p:spPr>
      </p:pic>
      <p:sp>
        <p:nvSpPr>
          <p:cNvPr id="53249" name="文本框 1"/>
          <p:cNvSpPr txBox="1">
            <a:spLocks noChangeArrowheads="1"/>
          </p:cNvSpPr>
          <p:nvPr/>
        </p:nvSpPr>
        <p:spPr bwMode="auto">
          <a:xfrm>
            <a:off x="552450" y="1069975"/>
            <a:ext cx="8484046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2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为了测量一个圆形铁环的半径，某同学采用了如下办法：将铁环平放在水平桌面上，用一个锐角为30°的三角板和一个刻度尺，按如图所示的方法得到相关数据，进而可求得铁环的半径，若三角板与圆相切且测得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=5cm，求铁环的半径．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27584" y="3128861"/>
            <a:ext cx="5128798" cy="160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分析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</a:rPr>
              <a:t>欲求半径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</a:rPr>
              <a:t>OP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</a:rPr>
              <a:t>，取圆的圆心为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</a:rPr>
              <a:t>，连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</a:rPr>
              <a:t>OA、OP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</a:rPr>
              <a:t>，由切线性质知△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</a:rPr>
              <a:t>OPA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</a:rPr>
              <a:t>为直角三角形，从而在Rt△</a:t>
            </a:r>
            <a:r>
              <a:rPr lang="zh-CN" altLang="en-US" sz="2400" b="1" i="1" dirty="0">
                <a:solidFill>
                  <a:prstClr val="black"/>
                </a:solidFill>
                <a:latin typeface="+mn-lt"/>
              </a:rPr>
              <a:t>OPA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</a:rPr>
              <a:t>中由勾股定理易求得半径．</a:t>
            </a:r>
          </a:p>
        </p:txBody>
      </p:sp>
      <p:grpSp>
        <p:nvGrpSpPr>
          <p:cNvPr id="53252" name="组合 5"/>
          <p:cNvGrpSpPr>
            <a:grpSpLocks/>
          </p:cNvGrpSpPr>
          <p:nvPr/>
        </p:nvGrpSpPr>
        <p:grpSpPr bwMode="auto">
          <a:xfrm>
            <a:off x="6588224" y="3745961"/>
            <a:ext cx="351468" cy="369253"/>
            <a:chOff x="9280" y="7153"/>
            <a:chExt cx="739" cy="775"/>
          </a:xfrm>
        </p:grpSpPr>
        <p:sp>
          <p:nvSpPr>
            <p:cNvPr id="53253" name="文本框 7"/>
            <p:cNvSpPr txBox="1">
              <a:spLocks noChangeArrowheads="1"/>
            </p:cNvSpPr>
            <p:nvPr/>
          </p:nvSpPr>
          <p:spPr bwMode="auto">
            <a:xfrm>
              <a:off x="9280" y="7153"/>
              <a:ext cx="73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  <a:endParaRPr lang="zh-CN" altLang="en-US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53254" name="椭圆 4"/>
            <p:cNvSpPr>
              <a:spLocks noChangeArrowheads="1"/>
            </p:cNvSpPr>
            <p:nvPr/>
          </p:nvSpPr>
          <p:spPr bwMode="auto">
            <a:xfrm flipH="1">
              <a:off x="9856" y="7234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3258" name="文本框 1"/>
          <p:cNvSpPr txBox="1">
            <a:spLocks noChangeArrowheads="1"/>
          </p:cNvSpPr>
          <p:nvPr/>
        </p:nvSpPr>
        <p:spPr bwMode="auto">
          <a:xfrm>
            <a:off x="2661444" y="512421"/>
            <a:ext cx="403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切线长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定理在生活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中的应用</a:t>
            </a:r>
          </a:p>
        </p:txBody>
      </p:sp>
      <p:sp>
        <p:nvSpPr>
          <p:cNvPr id="1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组合 6"/>
          <p:cNvGrpSpPr/>
          <p:nvPr/>
        </p:nvGrpSpPr>
        <p:grpSpPr>
          <a:xfrm>
            <a:off x="598488" y="523098"/>
            <a:ext cx="1889125" cy="460375"/>
            <a:chOff x="397404" y="556710"/>
            <a:chExt cx="1888409" cy="461119"/>
          </a:xfrm>
        </p:grpSpPr>
        <p:grpSp>
          <p:nvGrpSpPr>
            <p:cNvPr id="17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19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4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19527696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切割钢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92138"/>
            <a:ext cx="52943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7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459710" y="3187814"/>
            <a:ext cx="640706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在</a:t>
            </a:r>
            <a:r>
              <a:rPr lang="en-US" altLang="zh-CN" sz="2400" b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Rt△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OPA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中，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POA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30°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</a:p>
        </p:txBody>
      </p:sp>
      <p:pic>
        <p:nvPicPr>
          <p:cNvPr id="54274" name="图片 2" descr="VMBYO7_NUDYPST7)JEXK6@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49" y="822325"/>
            <a:ext cx="2303462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5" name="组合 5"/>
          <p:cNvGrpSpPr>
            <a:grpSpLocks/>
          </p:cNvGrpSpPr>
          <p:nvPr/>
        </p:nvGrpSpPr>
        <p:grpSpPr bwMode="auto">
          <a:xfrm>
            <a:off x="6946198" y="1573205"/>
            <a:ext cx="351161" cy="369252"/>
            <a:chOff x="9281" y="7154"/>
            <a:chExt cx="735" cy="775"/>
          </a:xfrm>
        </p:grpSpPr>
        <p:sp>
          <p:nvSpPr>
            <p:cNvPr id="54276" name="文本框 7"/>
            <p:cNvSpPr txBox="1">
              <a:spLocks noChangeArrowheads="1"/>
            </p:cNvSpPr>
            <p:nvPr/>
          </p:nvSpPr>
          <p:spPr bwMode="auto">
            <a:xfrm>
              <a:off x="9281" y="7154"/>
              <a:ext cx="735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 dirty="0">
                  <a:solidFill>
                    <a:prstClr val="black"/>
                  </a:solidFill>
                  <a:latin typeface="+mn-lt"/>
                  <a:ea typeface="黑体" pitchFamily="49" charset="-122"/>
                </a:rPr>
                <a:t>O</a:t>
              </a:r>
              <a:endParaRPr lang="zh-CN" altLang="en-US" b="1" dirty="0">
                <a:solidFill>
                  <a:prstClr val="black"/>
                </a:solidFill>
                <a:latin typeface="+mn-lt"/>
                <a:ea typeface="黑体" pitchFamily="49" charset="-122"/>
              </a:endParaRPr>
            </a:p>
          </p:txBody>
        </p:sp>
        <p:sp>
          <p:nvSpPr>
            <p:cNvPr id="54277" name="椭圆 4"/>
            <p:cNvSpPr>
              <a:spLocks noChangeArrowheads="1"/>
            </p:cNvSpPr>
            <p:nvPr/>
          </p:nvSpPr>
          <p:spPr bwMode="auto">
            <a:xfrm flipH="1">
              <a:off x="9856" y="7234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7235124" y="1662113"/>
            <a:ext cx="28575" cy="457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7268461" y="1643063"/>
            <a:ext cx="401638" cy="2428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7220836" y="1611313"/>
            <a:ext cx="312738" cy="5175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12949" y="1784350"/>
            <a:ext cx="282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500" b="1" i="1">
                <a:solidFill>
                  <a:srgbClr val="FF0000"/>
                </a:solidFill>
                <a:latin typeface="+mn-lt"/>
                <a:ea typeface="黑体" pitchFamily="49" charset="-122"/>
              </a:rPr>
              <a:t>Q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17526" y="536093"/>
            <a:ext cx="829383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解：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过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作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OQ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于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Q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，设铁环的圆心为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，连接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OA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11560" y="1145147"/>
            <a:ext cx="6231486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AP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AQ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为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⊙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的切线，</a:t>
            </a:r>
            <a:endParaRPr lang="en-US" altLang="zh-CN" sz="24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AO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为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PAQ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的平分线，即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PAO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QAO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9394" y="2135218"/>
            <a:ext cx="722235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又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BAC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60°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PAO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QAO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BAC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180°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PAO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QAO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＝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60°.</a:t>
            </a:r>
          </a:p>
        </p:txBody>
      </p:sp>
      <p:graphicFrame>
        <p:nvGraphicFramePr>
          <p:cNvPr id="15" name="对象 1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1607"/>
              </p:ext>
            </p:extLst>
          </p:nvPr>
        </p:nvGraphicFramePr>
        <p:xfrm>
          <a:off x="939044" y="3746923"/>
          <a:ext cx="1544677" cy="44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" r:id="rId4" imgW="799920" imgH="228600" progId="Equation.DSMT4">
                  <p:embed/>
                </p:oleObj>
              </mc:Choice>
              <mc:Fallback>
                <p:oleObj r:id="rId4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44" y="3746923"/>
                        <a:ext cx="1544677" cy="44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630844" y="4206955"/>
            <a:ext cx="3509108" cy="572574"/>
            <a:chOff x="-50" y="9129"/>
            <a:chExt cx="7369" cy="1203"/>
          </a:xfrm>
        </p:grpSpPr>
        <p:sp>
          <p:nvSpPr>
            <p:cNvPr id="54287" name="文本框 12"/>
            <p:cNvSpPr txBox="1">
              <a:spLocks noChangeArrowheads="1"/>
            </p:cNvSpPr>
            <p:nvPr/>
          </p:nvSpPr>
          <p:spPr bwMode="auto">
            <a:xfrm>
              <a:off x="-50" y="9129"/>
              <a:ext cx="5501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latin typeface="+mn-lt"/>
                  <a:ea typeface="仿宋" pitchFamily="49" charset="-122"/>
                </a:rPr>
                <a:t>即铁环的半径为</a:t>
              </a:r>
            </a:p>
          </p:txBody>
        </p:sp>
        <p:graphicFrame>
          <p:nvGraphicFramePr>
            <p:cNvPr id="54288" name="对象 15">
              <a:hlinkClick r:id="" action="ppaction://ole?verb=1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920494"/>
                </p:ext>
              </p:extLst>
            </p:nvPr>
          </p:nvGraphicFramePr>
          <p:xfrm>
            <a:off x="5646" y="9344"/>
            <a:ext cx="1673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5" r:id="rId6" imgW="495000" imgH="228600" progId="Equation.DSMT4">
                    <p:embed/>
                  </p:oleObj>
                </mc:Choice>
                <mc:Fallback>
                  <p:oleObj r:id="rId6" imgW="495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6" y="9344"/>
                          <a:ext cx="1673" cy="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445551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/>
      <p:bldP spid="10" grpId="0"/>
      <p:bldP spid="11" grpId="0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2782697"/>
            <a:ext cx="1536192" cy="1286256"/>
          </a:xfrm>
          <a:prstGeom prst="rect">
            <a:avLst/>
          </a:prstGeom>
        </p:spPr>
      </p:pic>
      <p:sp>
        <p:nvSpPr>
          <p:cNvPr id="55297" name="Rectangle 3"/>
          <p:cNvSpPr txBox="1">
            <a:spLocks noChangeArrowheads="1"/>
          </p:cNvSpPr>
          <p:nvPr/>
        </p:nvSpPr>
        <p:spPr bwMode="auto">
          <a:xfrm>
            <a:off x="727961" y="573457"/>
            <a:ext cx="788511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anose="0201060906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如图,小敏家厨房一墙角处有一自来水管,装修时为了美观,准备用木板从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处将水管密封起来,互相垂直的两墙面与水管分别相切于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两点,经测量发现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AD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和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BE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的长恰是方程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x</a:t>
            </a:r>
            <a:r>
              <a:rPr lang="zh-CN" altLang="zh-CN" sz="2400" b="1" baseline="30000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2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-25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x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+150=0的两根(单位:cm),则该自来水管的半径为</a:t>
            </a:r>
            <a:r>
              <a:rPr lang="en-US" altLang="zh-CN" sz="2400" b="1" u="sng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        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cm(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AD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&lt;</a:t>
            </a:r>
            <a:r>
              <a:rPr lang="zh-CN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BE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).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  </a:t>
            </a:r>
            <a:endParaRPr lang="en-US" altLang="zh-CN" sz="2400" b="1" i="1" dirty="0">
              <a:solidFill>
                <a:srgbClr val="000000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55301" name="文本框 2"/>
          <p:cNvSpPr txBox="1">
            <a:spLocks noChangeArrowheads="1"/>
          </p:cNvSpPr>
          <p:nvPr/>
        </p:nvSpPr>
        <p:spPr bwMode="auto">
          <a:xfrm>
            <a:off x="683568" y="3363838"/>
            <a:ext cx="70567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解析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：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设圆心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连接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OD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OE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x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-25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x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+150=0,(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x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-10)(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x-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15)=0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</a:rPr>
              <a:t>,</a:t>
            </a:r>
            <a:endParaRPr lang="en-US" altLang="zh-CN" sz="2000" b="1" dirty="0" smtClean="0">
              <a:solidFill>
                <a:prstClr val="black"/>
              </a:solidFill>
              <a:latin typeface="Times New Roman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解得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: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x</a:t>
            </a:r>
            <a:r>
              <a:rPr lang="zh-CN" altLang="en-US" sz="2000" b="1" baseline="-25000" dirty="0">
                <a:solidFill>
                  <a:prstClr val="black"/>
                </a:solidFill>
                <a:latin typeface="Times New Roman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=10,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x</a:t>
            </a:r>
            <a:r>
              <a:rPr lang="zh-CN" altLang="en-US" sz="2000" b="1" baseline="-25000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</a:rPr>
              <a:t>=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15,∵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AD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&lt;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BE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,∴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AD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=10,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BE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=15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</a:rPr>
              <a:t>,</a:t>
            </a:r>
            <a:endParaRPr lang="en-US" altLang="zh-CN" sz="2000" b="1" dirty="0" smtClean="0">
              <a:solidFill>
                <a:prstClr val="black"/>
              </a:solidFill>
              <a:latin typeface="Times New Roman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设半径为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r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</a:rPr>
              <a:t>,又</a:t>
            </a:r>
            <a:r>
              <a:rPr lang="zh-CN" altLang="en-US" sz="2000" b="1" i="1" dirty="0" smtClean="0">
                <a:solidFill>
                  <a:prstClr val="black"/>
                </a:solidFill>
                <a:latin typeface="Times New Roman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AD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+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BE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=25,∴(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AD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+r)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+(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BE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+r)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AB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</a:rPr>
              <a:t>,</a:t>
            </a:r>
            <a:endParaRPr lang="en-US" altLang="zh-CN" sz="2000" b="1" dirty="0" smtClean="0">
              <a:solidFill>
                <a:prstClr val="black"/>
              </a:solidFill>
              <a:latin typeface="Times New Roman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Times New Roman"/>
              </a:rPr>
              <a:t>∴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(10+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r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)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+(15+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r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)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=25</a:t>
            </a:r>
            <a:r>
              <a:rPr lang="zh-CN" altLang="en-US" sz="2000" b="1" baseline="30000" dirty="0">
                <a:solidFill>
                  <a:prstClr val="black"/>
                </a:solidFill>
                <a:latin typeface="Times New Roman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解得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</a:rPr>
              <a:t>r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</a:rPr>
              <a:t>=5.</a:t>
            </a:r>
          </a:p>
        </p:txBody>
      </p:sp>
      <p:sp>
        <p:nvSpPr>
          <p:cNvPr id="10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1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1646774" y="285256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楷体" pitchFamily="49" charset="-122"/>
              </a:rPr>
              <a:t>5</a:t>
            </a:r>
            <a:endParaRPr lang="zh-CN" altLang="en-US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59" y="2787774"/>
            <a:ext cx="1536192" cy="1283208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62476" y="534554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102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>
            <a:spLocks noChangeArrowheads="1"/>
          </p:cNvSpPr>
          <p:nvPr/>
        </p:nvSpPr>
        <p:spPr bwMode="auto">
          <a:xfrm>
            <a:off x="517526" y="1212924"/>
            <a:ext cx="80629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  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Arial" pitchFamily="34" charset="0"/>
              </a:rPr>
              <a:t>小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明在一家木料厂上班，工作之余想对厂里的三角形废料进行加工：裁下一块圆形用料，怎样才能使裁下的圆的面积尽可能大呢？</a:t>
            </a:r>
          </a:p>
        </p:txBody>
      </p:sp>
      <p:sp>
        <p:nvSpPr>
          <p:cNvPr id="56322" name="Freeform 3" descr="栎木"/>
          <p:cNvSpPr>
            <a:spLocks noChangeArrowheads="1"/>
          </p:cNvSpPr>
          <p:nvPr/>
        </p:nvSpPr>
        <p:spPr bwMode="auto">
          <a:xfrm rot="21414518">
            <a:off x="4116610" y="3301365"/>
            <a:ext cx="2152650" cy="1276350"/>
          </a:xfrm>
          <a:custGeom>
            <a:avLst/>
            <a:gdLst>
              <a:gd name="T0" fmla="*/ 1800 w 1800"/>
              <a:gd name="T1" fmla="*/ 0 h 468"/>
              <a:gd name="T2" fmla="*/ 0 w 1800"/>
              <a:gd name="T3" fmla="*/ 0 h 468"/>
              <a:gd name="T4" fmla="*/ 1260 w 1800"/>
              <a:gd name="T5" fmla="*/ 468 h 468"/>
              <a:gd name="T6" fmla="*/ 1800 w 1800"/>
              <a:gd name="T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0" h="468">
                <a:moveTo>
                  <a:pt x="1800" y="0"/>
                </a:moveTo>
                <a:lnTo>
                  <a:pt x="0" y="0"/>
                </a:lnTo>
                <a:lnTo>
                  <a:pt x="1260" y="468"/>
                </a:lnTo>
                <a:lnTo>
                  <a:pt x="180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10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1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947329" y="524624"/>
            <a:ext cx="327846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三角形的内切圆及作法</a:t>
            </a:r>
          </a:p>
        </p:txBody>
      </p:sp>
      <p:grpSp>
        <p:nvGrpSpPr>
          <p:cNvPr id="13" name="组合 18"/>
          <p:cNvGrpSpPr/>
          <p:nvPr/>
        </p:nvGrpSpPr>
        <p:grpSpPr>
          <a:xfrm>
            <a:off x="2176463" y="530225"/>
            <a:ext cx="1712912" cy="428625"/>
            <a:chOff x="2056130" y="684067"/>
            <a:chExt cx="2021840" cy="485831"/>
          </a:xfrm>
        </p:grpSpPr>
        <p:sp>
          <p:nvSpPr>
            <p:cNvPr id="14" name="圆角矩形 13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itchFamily="34" charset="0"/>
                <a:buNone/>
                <a:defRPr/>
              </a:pPr>
              <a:endParaRPr kumimoji="1" lang="zh-CN" altLang="en-US" sz="100" b="1" noProof="1">
                <a:solidFill>
                  <a:prstClr val="black"/>
                </a:solidFill>
              </a:endParaRPr>
            </a:p>
          </p:txBody>
        </p:sp>
        <p:sp>
          <p:nvSpPr>
            <p:cNvPr id="15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42807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栎木"/>
          <p:cNvSpPr>
            <a:spLocks noChangeArrowheads="1"/>
          </p:cNvSpPr>
          <p:nvPr/>
        </p:nvSpPr>
        <p:spPr bwMode="auto">
          <a:xfrm rot="10800000">
            <a:off x="4029075" y="2011363"/>
            <a:ext cx="2152650" cy="1276350"/>
          </a:xfrm>
          <a:custGeom>
            <a:avLst/>
            <a:gdLst>
              <a:gd name="T0" fmla="*/ 1800 w 1800"/>
              <a:gd name="T1" fmla="*/ 0 h 468"/>
              <a:gd name="T2" fmla="*/ 0 w 1800"/>
              <a:gd name="T3" fmla="*/ 0 h 468"/>
              <a:gd name="T4" fmla="*/ 1260 w 1800"/>
              <a:gd name="T5" fmla="*/ 468 h 468"/>
              <a:gd name="T6" fmla="*/ 1800 w 1800"/>
              <a:gd name="T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0" h="468">
                <a:moveTo>
                  <a:pt x="1800" y="0"/>
                </a:moveTo>
                <a:lnTo>
                  <a:pt x="0" y="0"/>
                </a:lnTo>
                <a:lnTo>
                  <a:pt x="1260" y="468"/>
                </a:lnTo>
                <a:lnTo>
                  <a:pt x="180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6" name="TextBox 3"/>
          <p:cNvSpPr txBox="1"/>
          <p:nvPr/>
        </p:nvSpPr>
        <p:spPr>
          <a:xfrm>
            <a:off x="763475" y="617538"/>
            <a:ext cx="7923325" cy="12126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800" b="1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问题</a:t>
            </a:r>
            <a:r>
              <a:rPr lang="en-US" altLang="zh-CN" sz="2800" b="1" noProof="1">
                <a:solidFill>
                  <a:srgbClr val="0000FF"/>
                </a:solidFill>
                <a:ea typeface="黑体" panose="02010600030101010101" pitchFamily="49" charset="-122"/>
                <a:cs typeface="+mn-ea"/>
              </a:rPr>
              <a:t>1   </a:t>
            </a:r>
            <a:r>
              <a:rPr lang="zh-CN" altLang="en-US" sz="2800" b="1" noProof="1">
                <a:solidFill>
                  <a:prstClr val="black"/>
                </a:solidFill>
                <a:ea typeface="楷体" pitchFamily="49" charset="-122"/>
                <a:cs typeface="+mn-ea"/>
              </a:rPr>
              <a:t>如果最大圆存在，它与三角形三边应有怎样的位置关系？</a:t>
            </a:r>
            <a:r>
              <a:rPr lang="en-US" altLang="zh-CN" sz="2800" b="1" noProof="1">
                <a:solidFill>
                  <a:prstClr val="black"/>
                </a:solidFill>
                <a:ea typeface="楷体" pitchFamily="49" charset="-122"/>
                <a:cs typeface="+mn-ea"/>
              </a:rPr>
              <a:t> </a:t>
            </a:r>
          </a:p>
        </p:txBody>
      </p:sp>
      <p:sp>
        <p:nvSpPr>
          <p:cNvPr id="58372" name="Freeform 3" descr="栎木"/>
          <p:cNvSpPr>
            <a:spLocks noChangeArrowheads="1"/>
          </p:cNvSpPr>
          <p:nvPr/>
        </p:nvSpPr>
        <p:spPr bwMode="auto">
          <a:xfrm rot="10800000">
            <a:off x="1358900" y="2011363"/>
            <a:ext cx="2152650" cy="1276350"/>
          </a:xfrm>
          <a:custGeom>
            <a:avLst/>
            <a:gdLst>
              <a:gd name="T0" fmla="*/ 1800 w 1800"/>
              <a:gd name="T1" fmla="*/ 0 h 468"/>
              <a:gd name="T2" fmla="*/ 0 w 1800"/>
              <a:gd name="T3" fmla="*/ 0 h 468"/>
              <a:gd name="T4" fmla="*/ 1260 w 1800"/>
              <a:gd name="T5" fmla="*/ 468 h 468"/>
              <a:gd name="T6" fmla="*/ 1800 w 1800"/>
              <a:gd name="T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0" h="468">
                <a:moveTo>
                  <a:pt x="1800" y="0"/>
                </a:moveTo>
                <a:lnTo>
                  <a:pt x="0" y="0"/>
                </a:lnTo>
                <a:lnTo>
                  <a:pt x="1260" y="468"/>
                </a:lnTo>
                <a:lnTo>
                  <a:pt x="180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1808163" y="2525713"/>
            <a:ext cx="596900" cy="650875"/>
            <a:chOff x="1395" y="5590"/>
            <a:chExt cx="1254" cy="1370"/>
          </a:xfrm>
        </p:grpSpPr>
        <p:grpSp>
          <p:nvGrpSpPr>
            <p:cNvPr id="57349" name="组合 8"/>
            <p:cNvGrpSpPr>
              <a:grpSpLocks/>
            </p:cNvGrpSpPr>
            <p:nvPr/>
          </p:nvGrpSpPr>
          <p:grpSpPr bwMode="auto">
            <a:xfrm>
              <a:off x="1395" y="5590"/>
              <a:ext cx="1254" cy="1316"/>
              <a:chOff x="2260" y="5955"/>
              <a:chExt cx="1254" cy="1316"/>
            </a:xfrm>
          </p:grpSpPr>
          <p:sp>
            <p:nvSpPr>
              <p:cNvPr id="57350" name="椭圆 1"/>
              <p:cNvSpPr>
                <a:spLocks noChangeArrowheads="1"/>
              </p:cNvSpPr>
              <p:nvPr/>
            </p:nvSpPr>
            <p:spPr bwMode="auto">
              <a:xfrm>
                <a:off x="2260" y="5955"/>
                <a:ext cx="1255" cy="1316"/>
              </a:xfrm>
              <a:prstGeom prst="ellipse">
                <a:avLst/>
              </a:prstGeom>
              <a:solidFill>
                <a:srgbClr val="D6F5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7351" name="椭圆 2"/>
              <p:cNvSpPr>
                <a:spLocks noChangeArrowheads="1"/>
              </p:cNvSpPr>
              <p:nvPr/>
            </p:nvSpPr>
            <p:spPr bwMode="auto">
              <a:xfrm flipH="1">
                <a:off x="2832" y="6553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7352" name="文本框 10"/>
            <p:cNvSpPr txBox="1">
              <a:spLocks noChangeArrowheads="1"/>
            </p:cNvSpPr>
            <p:nvPr/>
          </p:nvSpPr>
          <p:spPr bwMode="auto">
            <a:xfrm>
              <a:off x="1705" y="6186"/>
              <a:ext cx="730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sp>
        <p:nvSpPr>
          <p:cNvPr id="13" name="Freeform 3" descr="栎木"/>
          <p:cNvSpPr>
            <a:spLocks noChangeArrowheads="1"/>
          </p:cNvSpPr>
          <p:nvPr/>
        </p:nvSpPr>
        <p:spPr bwMode="auto">
          <a:xfrm rot="10800000">
            <a:off x="4608513" y="3387725"/>
            <a:ext cx="2152650" cy="1274763"/>
          </a:xfrm>
          <a:custGeom>
            <a:avLst/>
            <a:gdLst>
              <a:gd name="T0" fmla="*/ 1800 w 1800"/>
              <a:gd name="T1" fmla="*/ 0 h 468"/>
              <a:gd name="T2" fmla="*/ 0 w 1800"/>
              <a:gd name="T3" fmla="*/ 0 h 468"/>
              <a:gd name="T4" fmla="*/ 1260 w 1800"/>
              <a:gd name="T5" fmla="*/ 468 h 468"/>
              <a:gd name="T6" fmla="*/ 1800 w 1800"/>
              <a:gd name="T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0" h="468">
                <a:moveTo>
                  <a:pt x="1800" y="0"/>
                </a:moveTo>
                <a:lnTo>
                  <a:pt x="0" y="0"/>
                </a:lnTo>
                <a:lnTo>
                  <a:pt x="1260" y="468"/>
                </a:lnTo>
                <a:lnTo>
                  <a:pt x="180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Freeform 3" descr="栎木"/>
          <p:cNvSpPr>
            <a:spLocks noChangeArrowheads="1"/>
          </p:cNvSpPr>
          <p:nvPr/>
        </p:nvSpPr>
        <p:spPr bwMode="auto">
          <a:xfrm rot="10800000">
            <a:off x="1876425" y="3387725"/>
            <a:ext cx="2152650" cy="1274763"/>
          </a:xfrm>
          <a:custGeom>
            <a:avLst/>
            <a:gdLst>
              <a:gd name="T0" fmla="*/ 1800 w 1800"/>
              <a:gd name="T1" fmla="*/ 0 h 468"/>
              <a:gd name="T2" fmla="*/ 0 w 1800"/>
              <a:gd name="T3" fmla="*/ 0 h 468"/>
              <a:gd name="T4" fmla="*/ 1260 w 1800"/>
              <a:gd name="T5" fmla="*/ 468 h 468"/>
              <a:gd name="T6" fmla="*/ 1800 w 1800"/>
              <a:gd name="T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0" h="468">
                <a:moveTo>
                  <a:pt x="1800" y="0"/>
                </a:moveTo>
                <a:lnTo>
                  <a:pt x="0" y="0"/>
                </a:lnTo>
                <a:lnTo>
                  <a:pt x="1260" y="468"/>
                </a:lnTo>
                <a:lnTo>
                  <a:pt x="180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4611688" y="2667000"/>
            <a:ext cx="596900" cy="644525"/>
            <a:chOff x="6492" y="5868"/>
            <a:chExt cx="1254" cy="1352"/>
          </a:xfrm>
        </p:grpSpPr>
        <p:grpSp>
          <p:nvGrpSpPr>
            <p:cNvPr id="57356" name="组合 7"/>
            <p:cNvGrpSpPr>
              <a:grpSpLocks/>
            </p:cNvGrpSpPr>
            <p:nvPr/>
          </p:nvGrpSpPr>
          <p:grpSpPr bwMode="auto">
            <a:xfrm>
              <a:off x="6492" y="5868"/>
              <a:ext cx="1254" cy="1316"/>
              <a:chOff x="2239" y="5955"/>
              <a:chExt cx="1254" cy="1316"/>
            </a:xfrm>
          </p:grpSpPr>
          <p:sp>
            <p:nvSpPr>
              <p:cNvPr id="57357" name="椭圆 5"/>
              <p:cNvSpPr>
                <a:spLocks noChangeArrowheads="1"/>
              </p:cNvSpPr>
              <p:nvPr/>
            </p:nvSpPr>
            <p:spPr bwMode="auto">
              <a:xfrm>
                <a:off x="2239" y="5955"/>
                <a:ext cx="1255" cy="131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7358" name="椭圆 6"/>
              <p:cNvSpPr>
                <a:spLocks noChangeArrowheads="1"/>
              </p:cNvSpPr>
              <p:nvPr/>
            </p:nvSpPr>
            <p:spPr bwMode="auto">
              <a:xfrm flipH="1">
                <a:off x="2811" y="6553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7359" name="文本框 15"/>
            <p:cNvSpPr txBox="1">
              <a:spLocks noChangeArrowheads="1"/>
            </p:cNvSpPr>
            <p:nvPr/>
          </p:nvSpPr>
          <p:spPr bwMode="auto">
            <a:xfrm>
              <a:off x="6802" y="6448"/>
              <a:ext cx="730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2089150" y="4037013"/>
            <a:ext cx="596900" cy="642937"/>
            <a:chOff x="6492" y="5868"/>
            <a:chExt cx="1254" cy="1354"/>
          </a:xfrm>
        </p:grpSpPr>
        <p:grpSp>
          <p:nvGrpSpPr>
            <p:cNvPr id="57361" name="组合 18"/>
            <p:cNvGrpSpPr>
              <a:grpSpLocks/>
            </p:cNvGrpSpPr>
            <p:nvPr/>
          </p:nvGrpSpPr>
          <p:grpSpPr bwMode="auto">
            <a:xfrm>
              <a:off x="6492" y="5868"/>
              <a:ext cx="1254" cy="1316"/>
              <a:chOff x="2239" y="5955"/>
              <a:chExt cx="1254" cy="1316"/>
            </a:xfrm>
          </p:grpSpPr>
          <p:sp>
            <p:nvSpPr>
              <p:cNvPr id="57362" name="椭圆 19"/>
              <p:cNvSpPr>
                <a:spLocks noChangeArrowheads="1"/>
              </p:cNvSpPr>
              <p:nvPr/>
            </p:nvSpPr>
            <p:spPr bwMode="auto">
              <a:xfrm>
                <a:off x="2239" y="5955"/>
                <a:ext cx="1255" cy="1316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7363" name="椭圆 20"/>
              <p:cNvSpPr>
                <a:spLocks noChangeArrowheads="1"/>
              </p:cNvSpPr>
              <p:nvPr/>
            </p:nvSpPr>
            <p:spPr bwMode="auto">
              <a:xfrm flipH="1">
                <a:off x="2811" y="6553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7364" name="文本框 21"/>
            <p:cNvSpPr txBox="1">
              <a:spLocks noChangeArrowheads="1"/>
            </p:cNvSpPr>
            <p:nvPr/>
          </p:nvSpPr>
          <p:spPr bwMode="auto">
            <a:xfrm>
              <a:off x="6802" y="6448"/>
              <a:ext cx="732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grpSp>
        <p:nvGrpSpPr>
          <p:cNvPr id="8" name="组合 22"/>
          <p:cNvGrpSpPr>
            <a:grpSpLocks/>
          </p:cNvGrpSpPr>
          <p:nvPr/>
        </p:nvGrpSpPr>
        <p:grpSpPr bwMode="auto">
          <a:xfrm>
            <a:off x="4922838" y="3694113"/>
            <a:ext cx="979487" cy="962025"/>
            <a:chOff x="6492" y="5868"/>
            <a:chExt cx="1254" cy="1316"/>
          </a:xfrm>
        </p:grpSpPr>
        <p:grpSp>
          <p:nvGrpSpPr>
            <p:cNvPr id="57366" name="组合 24"/>
            <p:cNvGrpSpPr>
              <a:grpSpLocks/>
            </p:cNvGrpSpPr>
            <p:nvPr/>
          </p:nvGrpSpPr>
          <p:grpSpPr bwMode="auto">
            <a:xfrm>
              <a:off x="6492" y="5868"/>
              <a:ext cx="1254" cy="1316"/>
              <a:chOff x="2239" y="5955"/>
              <a:chExt cx="1254" cy="1316"/>
            </a:xfrm>
          </p:grpSpPr>
          <p:sp>
            <p:nvSpPr>
              <p:cNvPr id="57367" name="椭圆 25"/>
              <p:cNvSpPr>
                <a:spLocks noChangeArrowheads="1"/>
              </p:cNvSpPr>
              <p:nvPr/>
            </p:nvSpPr>
            <p:spPr bwMode="auto">
              <a:xfrm>
                <a:off x="2239" y="5955"/>
                <a:ext cx="1255" cy="1316"/>
              </a:xfrm>
              <a:prstGeom prst="ellipse">
                <a:avLst/>
              </a:prstGeom>
              <a:solidFill>
                <a:srgbClr val="26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7368" name="椭圆 26"/>
              <p:cNvSpPr>
                <a:spLocks noChangeArrowheads="1"/>
              </p:cNvSpPr>
              <p:nvPr/>
            </p:nvSpPr>
            <p:spPr bwMode="auto">
              <a:xfrm flipH="1">
                <a:off x="2811" y="6553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7369" name="文本框 27"/>
            <p:cNvSpPr txBox="1">
              <a:spLocks noChangeArrowheads="1"/>
            </p:cNvSpPr>
            <p:nvPr/>
          </p:nvSpPr>
          <p:spPr bwMode="auto">
            <a:xfrm>
              <a:off x="6802" y="6448"/>
              <a:ext cx="635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463353" y="1365532"/>
            <a:ext cx="3240087" cy="1284006"/>
          </a:xfrm>
          <a:prstGeom prst="rect">
            <a:avLst/>
          </a:prstGeom>
          <a:solidFill>
            <a:srgbClr val="D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最大的圆与三角形三边都相切</a:t>
            </a:r>
            <a:endParaRPr lang="en-US" altLang="zh-CN" sz="28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30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1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4449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bldLvl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1403350" y="2325688"/>
            <a:ext cx="2862263" cy="1187450"/>
            <a:chOff x="4819" y="1091"/>
            <a:chExt cx="6010" cy="2494"/>
          </a:xfrm>
        </p:grpSpPr>
        <p:sp>
          <p:nvSpPr>
            <p:cNvPr id="58370" name="云形 13"/>
            <p:cNvSpPr>
              <a:spLocks noChangeArrowheads="1"/>
            </p:cNvSpPr>
            <p:nvPr/>
          </p:nvSpPr>
          <p:spPr bwMode="auto">
            <a:xfrm>
              <a:off x="4819" y="1091"/>
              <a:ext cx="6010" cy="2494"/>
            </a:xfrm>
            <a:custGeom>
              <a:avLst/>
              <a:gdLst>
                <a:gd name="T0" fmla="*/ 3900 w 43200"/>
                <a:gd name="T1" fmla="*/ 14370 h 43200"/>
                <a:gd name="T2" fmla="*/ 3838 w 43200"/>
                <a:gd name="T3" fmla="*/ 13131 h 43200"/>
                <a:gd name="T4" fmla="*/ 10591 w 43200"/>
                <a:gd name="T5" fmla="*/ 3941 h 43200"/>
                <a:gd name="T6" fmla="*/ 14006 w 43200"/>
                <a:gd name="T7" fmla="*/ 5201 h 43200"/>
                <a:gd name="T8" fmla="*/ 18716 w 43200"/>
                <a:gd name="T9" fmla="*/ 1343 h 43200"/>
                <a:gd name="T10" fmla="*/ 22457 w 43200"/>
                <a:gd name="T11" fmla="*/ 3431 h 43200"/>
                <a:gd name="T12" fmla="*/ 26363 w 43200"/>
                <a:gd name="T13" fmla="*/ 140 h 43200"/>
                <a:gd name="T14" fmla="*/ 29834 w 43200"/>
                <a:gd name="T15" fmla="*/ 2480 h 43200"/>
                <a:gd name="T16" fmla="*/ 33539 w 43200"/>
                <a:gd name="T17" fmla="*/ 149 h 43200"/>
                <a:gd name="T18" fmla="*/ 38319 w 43200"/>
                <a:gd name="T19" fmla="*/ 5572 h 43200"/>
                <a:gd name="T20" fmla="*/ 42251 w 43200"/>
                <a:gd name="T21" fmla="*/ 12590 h 43200"/>
                <a:gd name="T22" fmla="*/ 41820 w 43200"/>
                <a:gd name="T23" fmla="*/ 15458 h 43200"/>
                <a:gd name="T24" fmla="*/ 43222 w 43200"/>
                <a:gd name="T25" fmla="*/ 21074 h 43200"/>
                <a:gd name="T26" fmla="*/ 37409 w 43200"/>
                <a:gd name="T27" fmla="*/ 30202 h 43200"/>
                <a:gd name="T28" fmla="*/ 31624 w 43200"/>
                <a:gd name="T29" fmla="*/ 38006 h 43200"/>
                <a:gd name="T30" fmla="*/ 28560 w 43200"/>
                <a:gd name="T31" fmla="*/ 36813 h 43200"/>
                <a:gd name="T32" fmla="*/ 22098 w 43200"/>
                <a:gd name="T33" fmla="*/ 43358 h 43200"/>
                <a:gd name="T34" fmla="*/ 16484 w 43200"/>
                <a:gd name="T35" fmla="*/ 39265 h 43200"/>
                <a:gd name="T36" fmla="*/ 12507 w 43200"/>
                <a:gd name="T37" fmla="*/ 40772 h 43200"/>
                <a:gd name="T38" fmla="*/ 5808 w 43200"/>
                <a:gd name="T39" fmla="*/ 35473 h 43200"/>
                <a:gd name="T40" fmla="*/ 5300 w 43200"/>
                <a:gd name="T41" fmla="*/ 35513 h 43200"/>
                <a:gd name="T42" fmla="*/ 940 w 43200"/>
                <a:gd name="T43" fmla="*/ 29595 h 43200"/>
                <a:gd name="T44" fmla="*/ 2117 w 43200"/>
                <a:gd name="T45" fmla="*/ 25551 h 43200"/>
                <a:gd name="T46" fmla="*/ -32 w 43200"/>
                <a:gd name="T47" fmla="*/ 20421 h 43200"/>
                <a:gd name="T48" fmla="*/ 3866 w 43200"/>
                <a:gd name="T49" fmla="*/ 14507 h 43200"/>
                <a:gd name="T50" fmla="*/ 4693 w 43200"/>
                <a:gd name="T51" fmla="*/ 26177 h 43200"/>
                <a:gd name="T52" fmla="*/ 4356 w 43200"/>
                <a:gd name="T53" fmla="*/ 26195 h 43200"/>
                <a:gd name="T54" fmla="*/ 2160 w 43200"/>
                <a:gd name="T55" fmla="*/ 25381 h 43200"/>
                <a:gd name="T56" fmla="*/ 6928 w 43200"/>
                <a:gd name="T57" fmla="*/ 34899 h 43200"/>
                <a:gd name="T58" fmla="*/ 5821 w 43200"/>
                <a:gd name="T59" fmla="*/ 35281 h 43200"/>
                <a:gd name="T60" fmla="*/ 16478 w 43200"/>
                <a:gd name="T61" fmla="*/ 39090 h 43200"/>
                <a:gd name="T62" fmla="*/ 15809 w 43200"/>
                <a:gd name="T63" fmla="*/ 37354 h 43200"/>
                <a:gd name="T64" fmla="*/ 28827 w 43200"/>
                <a:gd name="T65" fmla="*/ 34751 h 43200"/>
                <a:gd name="T66" fmla="*/ 28562 w 43200"/>
                <a:gd name="T67" fmla="*/ 36663 h 43200"/>
                <a:gd name="T68" fmla="*/ 34129 w 43200"/>
                <a:gd name="T69" fmla="*/ 22954 h 43200"/>
                <a:gd name="T70" fmla="*/ 37381 w 43200"/>
                <a:gd name="T71" fmla="*/ 30027 h 43200"/>
                <a:gd name="T72" fmla="*/ 37381 w 43200"/>
                <a:gd name="T73" fmla="*/ 30090 h 43200"/>
                <a:gd name="T74" fmla="*/ 41798 w 43200"/>
                <a:gd name="T75" fmla="*/ 15354 h 43200"/>
                <a:gd name="T76" fmla="*/ 40351 w 43200"/>
                <a:gd name="T77" fmla="*/ 18030 h 43200"/>
                <a:gd name="T78" fmla="*/ 38324 w 43200"/>
                <a:gd name="T79" fmla="*/ 5426 h 43200"/>
                <a:gd name="T80" fmla="*/ 38401 w 43200"/>
                <a:gd name="T81" fmla="*/ 6595 h 43200"/>
                <a:gd name="T82" fmla="*/ 38401 w 43200"/>
                <a:gd name="T83" fmla="*/ 6690 h 43200"/>
                <a:gd name="T84" fmla="*/ 29078 w 43200"/>
                <a:gd name="T85" fmla="*/ 3952 h 43200"/>
                <a:gd name="T86" fmla="*/ 29820 w 43200"/>
                <a:gd name="T87" fmla="*/ 2341 h 43200"/>
                <a:gd name="T88" fmla="*/ 22141 w 43200"/>
                <a:gd name="T89" fmla="*/ 4720 h 43200"/>
                <a:gd name="T90" fmla="*/ 22499 w 43200"/>
                <a:gd name="T91" fmla="*/ 3329 h 43200"/>
                <a:gd name="T92" fmla="*/ 14000 w 43200"/>
                <a:gd name="T93" fmla="*/ 5192 h 43200"/>
                <a:gd name="T94" fmla="*/ 15300 w 43200"/>
                <a:gd name="T95" fmla="*/ 6540 h 43200"/>
                <a:gd name="T96" fmla="*/ 4127 w 43200"/>
                <a:gd name="T97" fmla="*/ 15789 h 43200"/>
                <a:gd name="T98" fmla="*/ 3900 w 43200"/>
                <a:gd name="T99" fmla="*/ 14375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859" y="13965"/>
                    <a:pt x="3838" y="13551"/>
                    <a:pt x="3838" y="13131"/>
                  </a:cubicBezTo>
                  <a:cubicBezTo>
                    <a:pt x="3838" y="8056"/>
                    <a:pt x="6861" y="3941"/>
                    <a:pt x="10591" y="3941"/>
                  </a:cubicBezTo>
                  <a:cubicBezTo>
                    <a:pt x="11837" y="3941"/>
                    <a:pt x="13004" y="4400"/>
                    <a:pt x="14006" y="5201"/>
                  </a:cubicBezTo>
                  <a:cubicBezTo>
                    <a:pt x="14902" y="2905"/>
                    <a:pt x="16675" y="1343"/>
                    <a:pt x="18716" y="1343"/>
                  </a:cubicBezTo>
                  <a:cubicBezTo>
                    <a:pt x="20174" y="1343"/>
                    <a:pt x="21494" y="2140"/>
                    <a:pt x="22457" y="3431"/>
                  </a:cubicBezTo>
                  <a:cubicBezTo>
                    <a:pt x="23173" y="1479"/>
                    <a:pt x="24653" y="140"/>
                    <a:pt x="26363" y="140"/>
                  </a:cubicBezTo>
                  <a:cubicBezTo>
                    <a:pt x="27778" y="140"/>
                    <a:pt x="29037" y="1058"/>
                    <a:pt x="29834" y="2480"/>
                  </a:cubicBezTo>
                  <a:cubicBezTo>
                    <a:pt x="30725" y="1054"/>
                    <a:pt x="32054" y="149"/>
                    <a:pt x="33539" y="149"/>
                  </a:cubicBezTo>
                  <a:cubicBezTo>
                    <a:pt x="35927" y="149"/>
                    <a:pt x="37913" y="2490"/>
                    <a:pt x="38319" y="5572"/>
                  </a:cubicBezTo>
                  <a:cubicBezTo>
                    <a:pt x="40586" y="6412"/>
                    <a:pt x="42251" y="9236"/>
                    <a:pt x="42251" y="12590"/>
                  </a:cubicBezTo>
                  <a:cubicBezTo>
                    <a:pt x="42251" y="13609"/>
                    <a:pt x="42097" y="14578"/>
                    <a:pt x="41820" y="15458"/>
                  </a:cubicBezTo>
                  <a:cubicBezTo>
                    <a:pt x="42699" y="17013"/>
                    <a:pt x="43222" y="18960"/>
                    <a:pt x="43222" y="21074"/>
                  </a:cubicBezTo>
                  <a:cubicBezTo>
                    <a:pt x="43222" y="25723"/>
                    <a:pt x="40694" y="29568"/>
                    <a:pt x="37409" y="30202"/>
                  </a:cubicBezTo>
                  <a:cubicBezTo>
                    <a:pt x="37384" y="34518"/>
                    <a:pt x="34803" y="38006"/>
                    <a:pt x="31624" y="38006"/>
                  </a:cubicBezTo>
                  <a:cubicBezTo>
                    <a:pt x="30499" y="38006"/>
                    <a:pt x="29448" y="37569"/>
                    <a:pt x="28560" y="36813"/>
                  </a:cubicBezTo>
                  <a:cubicBezTo>
                    <a:pt x="27721" y="40603"/>
                    <a:pt x="25145" y="43358"/>
                    <a:pt x="22098" y="43358"/>
                  </a:cubicBezTo>
                  <a:cubicBezTo>
                    <a:pt x="19758" y="43358"/>
                    <a:pt x="17696" y="41733"/>
                    <a:pt x="16484" y="39265"/>
                  </a:cubicBezTo>
                  <a:cubicBezTo>
                    <a:pt x="15323" y="40222"/>
                    <a:pt x="13962" y="40772"/>
                    <a:pt x="12507" y="40772"/>
                  </a:cubicBezTo>
                  <a:cubicBezTo>
                    <a:pt x="9641" y="40772"/>
                    <a:pt x="7140" y="38639"/>
                    <a:pt x="5808" y="35473"/>
                  </a:cubicBezTo>
                  <a:cubicBezTo>
                    <a:pt x="5642" y="35499"/>
                    <a:pt x="5472" y="35513"/>
                    <a:pt x="5300" y="35513"/>
                  </a:cubicBezTo>
                  <a:cubicBezTo>
                    <a:pt x="2892" y="35513"/>
                    <a:pt x="940" y="32863"/>
                    <a:pt x="940" y="29595"/>
                  </a:cubicBezTo>
                  <a:cubicBezTo>
                    <a:pt x="940" y="28031"/>
                    <a:pt x="1387" y="26609"/>
                    <a:pt x="2117" y="25551"/>
                  </a:cubicBezTo>
                  <a:cubicBezTo>
                    <a:pt x="831" y="24519"/>
                    <a:pt x="-32" y="22608"/>
                    <a:pt x="-32" y="20421"/>
                  </a:cubicBezTo>
                  <a:cubicBezTo>
                    <a:pt x="-32" y="17344"/>
                    <a:pt x="1677" y="14813"/>
                    <a:pt x="3866" y="14507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4582" y="26189"/>
                    <a:pt x="4470" y="26195"/>
                    <a:pt x="4356" y="26195"/>
                  </a:cubicBezTo>
                  <a:cubicBezTo>
                    <a:pt x="3555" y="26195"/>
                    <a:pt x="2804" y="25898"/>
                    <a:pt x="2160" y="25381"/>
                  </a:cubicBezTo>
                  <a:moveTo>
                    <a:pt x="6928" y="34899"/>
                  </a:moveTo>
                  <a:cubicBezTo>
                    <a:pt x="6579" y="35090"/>
                    <a:pt x="6207" y="35220"/>
                    <a:pt x="5821" y="35281"/>
                  </a:cubicBezTo>
                  <a:moveTo>
                    <a:pt x="16478" y="39090"/>
                  </a:moveTo>
                  <a:cubicBezTo>
                    <a:pt x="16211" y="38549"/>
                    <a:pt x="15986" y="37967"/>
                    <a:pt x="15809" y="37354"/>
                  </a:cubicBezTo>
                  <a:moveTo>
                    <a:pt x="28827" y="34751"/>
                  </a:moveTo>
                  <a:cubicBezTo>
                    <a:pt x="28787" y="35413"/>
                    <a:pt x="28697" y="36052"/>
                    <a:pt x="28562" y="36663"/>
                  </a:cubicBezTo>
                  <a:moveTo>
                    <a:pt x="34129" y="22954"/>
                  </a:moveTo>
                  <a:cubicBezTo>
                    <a:pt x="36055" y="24231"/>
                    <a:pt x="37381" y="26919"/>
                    <a:pt x="37381" y="30027"/>
                  </a:cubicBezTo>
                  <a:cubicBezTo>
                    <a:pt x="37381" y="30048"/>
                    <a:pt x="37381" y="30069"/>
                    <a:pt x="37381" y="30090"/>
                  </a:cubicBezTo>
                  <a:moveTo>
                    <a:pt x="41798" y="15354"/>
                  </a:moveTo>
                  <a:cubicBezTo>
                    <a:pt x="41472" y="16395"/>
                    <a:pt x="40973" y="17308"/>
                    <a:pt x="40351" y="18030"/>
                  </a:cubicBezTo>
                  <a:moveTo>
                    <a:pt x="38324" y="5426"/>
                  </a:moveTo>
                  <a:cubicBezTo>
                    <a:pt x="38375" y="5804"/>
                    <a:pt x="38401" y="6196"/>
                    <a:pt x="38401" y="6595"/>
                  </a:cubicBezTo>
                  <a:cubicBezTo>
                    <a:pt x="38401" y="6627"/>
                    <a:pt x="38401" y="6658"/>
                    <a:pt x="38401" y="6690"/>
                  </a:cubicBezTo>
                  <a:moveTo>
                    <a:pt x="29078" y="3952"/>
                  </a:moveTo>
                  <a:cubicBezTo>
                    <a:pt x="29268" y="3364"/>
                    <a:pt x="29519" y="2823"/>
                    <a:pt x="29820" y="2341"/>
                  </a:cubicBezTo>
                  <a:moveTo>
                    <a:pt x="22141" y="4720"/>
                  </a:moveTo>
                  <a:cubicBezTo>
                    <a:pt x="22218" y="4229"/>
                    <a:pt x="22340" y="3764"/>
                    <a:pt x="22499" y="3329"/>
                  </a:cubicBezTo>
                  <a:moveTo>
                    <a:pt x="14000" y="5192"/>
                  </a:moveTo>
                  <a:cubicBezTo>
                    <a:pt x="14474" y="5569"/>
                    <a:pt x="14910" y="6023"/>
                    <a:pt x="15300" y="6540"/>
                  </a:cubicBezTo>
                  <a:moveTo>
                    <a:pt x="4127" y="15789"/>
                  </a:moveTo>
                  <a:cubicBezTo>
                    <a:pt x="4024" y="15332"/>
                    <a:pt x="3948" y="14858"/>
                    <a:pt x="3900" y="14375"/>
                  </a:cubicBezTo>
                </a:path>
              </a:pathLst>
            </a:custGeom>
            <a:solidFill>
              <a:srgbClr val="FFFF7A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1" name="文本框 14"/>
            <p:cNvSpPr txBox="1">
              <a:spLocks noChangeArrowheads="1"/>
            </p:cNvSpPr>
            <p:nvPr/>
          </p:nvSpPr>
          <p:spPr bwMode="auto">
            <a:xfrm>
              <a:off x="5415" y="1404"/>
              <a:ext cx="5207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三角形角平分线的这个性质，你还记得吗？</a:t>
              </a:r>
            </a:p>
          </p:txBody>
        </p:sp>
      </p:grpSp>
      <p:sp>
        <p:nvSpPr>
          <p:cNvPr id="2056" name="TextBox 3"/>
          <p:cNvSpPr txBox="1"/>
          <p:nvPr/>
        </p:nvSpPr>
        <p:spPr>
          <a:xfrm>
            <a:off x="337344" y="423863"/>
            <a:ext cx="8806656" cy="57624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问题</a:t>
            </a:r>
            <a:r>
              <a:rPr lang="en-US" altLang="zh-CN" sz="2400" b="1" noProof="1">
                <a:solidFill>
                  <a:srgbClr val="0000FF"/>
                </a:solidFill>
                <a:ea typeface="黑体" panose="02010600030101010101" pitchFamily="49" charset="-122"/>
                <a:cs typeface="+mn-ea"/>
              </a:rPr>
              <a:t>2   </a:t>
            </a:r>
            <a:r>
              <a:rPr lang="zh-CN" altLang="en-US" sz="2400" b="1" noProof="1">
                <a:solidFill>
                  <a:prstClr val="black"/>
                </a:solidFill>
                <a:ea typeface="楷体" pitchFamily="49" charset="-122"/>
                <a:cs typeface="+mn-ea"/>
              </a:rPr>
              <a:t>如何求作一个圆，使它与已知三角形的三边都相切？</a:t>
            </a:r>
            <a:r>
              <a:rPr lang="en-US" altLang="zh-CN" sz="2400" b="1" noProof="1">
                <a:solidFill>
                  <a:prstClr val="black"/>
                </a:solidFill>
                <a:ea typeface="楷体" pitchFamily="49" charset="-122"/>
                <a:cs typeface="+mn-ea"/>
              </a:rPr>
              <a:t>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38523" y="945139"/>
            <a:ext cx="7804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(1)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如果半径为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r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的☉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与△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的三边都相切，那么圆心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应满足什么条件？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38523" y="1657031"/>
            <a:ext cx="746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(2)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在△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的内部，如何找到满足条件的圆心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呢？</a:t>
            </a:r>
            <a:r>
              <a:rPr lang="en-US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 </a:t>
            </a:r>
          </a:p>
        </p:txBody>
      </p:sp>
      <p:pic>
        <p:nvPicPr>
          <p:cNvPr id="17" name="图片 3" descr="5$%JPC@9J7PLI~2V)XWKA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525713"/>
            <a:ext cx="16367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2576513" y="2058988"/>
            <a:ext cx="4656137" cy="549275"/>
            <a:chOff x="3011" y="4325"/>
            <a:chExt cx="9774" cy="1152"/>
          </a:xfrm>
        </p:grpSpPr>
        <p:grpSp>
          <p:nvGrpSpPr>
            <p:cNvPr id="58377" name="组合 17"/>
            <p:cNvGrpSpPr>
              <a:grpSpLocks/>
            </p:cNvGrpSpPr>
            <p:nvPr/>
          </p:nvGrpSpPr>
          <p:grpSpPr bwMode="auto">
            <a:xfrm>
              <a:off x="3011" y="4325"/>
              <a:ext cx="9774" cy="1152"/>
              <a:chOff x="2544" y="209"/>
              <a:chExt cx="5119" cy="2217"/>
            </a:xfrm>
          </p:grpSpPr>
          <p:sp>
            <p:nvSpPr>
              <p:cNvPr id="58378" name="圆角矩形标注 5"/>
              <p:cNvSpPr>
                <a:spLocks noChangeArrowheads="1"/>
              </p:cNvSpPr>
              <p:nvPr/>
            </p:nvSpPr>
            <p:spPr bwMode="auto">
              <a:xfrm>
                <a:off x="2639" y="209"/>
                <a:ext cx="4928" cy="1884"/>
              </a:xfrm>
              <a:prstGeom prst="wedgeRoundRectCallout">
                <a:avLst>
                  <a:gd name="adj1" fmla="val -57458"/>
                  <a:gd name="adj2" fmla="val 116361"/>
                  <a:gd name="adj3" fmla="val 16667"/>
                </a:avLst>
              </a:prstGeom>
              <a:solidFill>
                <a:srgbClr val="F598D9"/>
              </a:solidFill>
              <a:ln w="9525">
                <a:solidFill>
                  <a:srgbClr val="FBFB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  <p:sp>
            <p:nvSpPr>
              <p:cNvPr id="58379" name="文本框 4"/>
              <p:cNvSpPr txBox="1">
                <a:spLocks noChangeArrowheads="1"/>
              </p:cNvSpPr>
              <p:nvPr/>
            </p:nvSpPr>
            <p:spPr bwMode="auto">
              <a:xfrm>
                <a:off x="2544" y="377"/>
                <a:ext cx="5119" cy="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altLang="zh-CN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endParaRPr>
              </a:p>
            </p:txBody>
          </p:sp>
        </p:grpSp>
        <p:sp>
          <p:nvSpPr>
            <p:cNvPr id="58380" name="文本框 7"/>
            <p:cNvSpPr txBox="1">
              <a:spLocks noChangeArrowheads="1"/>
            </p:cNvSpPr>
            <p:nvPr/>
          </p:nvSpPr>
          <p:spPr bwMode="auto">
            <a:xfrm>
              <a:off x="3171" y="4412"/>
              <a:ext cx="9097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圆心</a:t>
              </a: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I</a:t>
              </a:r>
              <a:r>
                <a: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到三角形三边的距离相等，都等于</a:t>
              </a:r>
              <a:r>
                <a:rPr lang="en-US" altLang="zh-CN" i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r.</a:t>
              </a:r>
            </a:p>
          </p:txBody>
        </p:sp>
      </p:grpSp>
      <p:pic>
        <p:nvPicPr>
          <p:cNvPr id="21" name="图片 8" descr="8AQY(A4)LP1L{RMTV])[X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222500"/>
            <a:ext cx="14541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1"/>
          <p:cNvGrpSpPr>
            <a:grpSpLocks/>
          </p:cNvGrpSpPr>
          <p:nvPr/>
        </p:nvGrpSpPr>
        <p:grpSpPr bwMode="auto">
          <a:xfrm>
            <a:off x="2663825" y="3175000"/>
            <a:ext cx="3097213" cy="1460500"/>
            <a:chOff x="4942" y="5174"/>
            <a:chExt cx="5327" cy="2376"/>
          </a:xfrm>
        </p:grpSpPr>
        <p:sp>
          <p:nvSpPr>
            <p:cNvPr id="58383" name="椭圆形标注 6"/>
            <p:cNvSpPr>
              <a:spLocks noChangeArrowheads="1"/>
            </p:cNvSpPr>
            <p:nvPr/>
          </p:nvSpPr>
          <p:spPr bwMode="auto">
            <a:xfrm>
              <a:off x="4942" y="5174"/>
              <a:ext cx="5327" cy="2376"/>
            </a:xfrm>
            <a:prstGeom prst="wedgeEllipseCallout">
              <a:avLst>
                <a:gd name="adj1" fmla="val 76486"/>
                <a:gd name="adj2" fmla="val -32056"/>
              </a:avLst>
            </a:prstGeom>
            <a:solidFill>
              <a:srgbClr val="D6F5F5"/>
            </a:solidFill>
            <a:ln w="9525">
              <a:solidFill>
                <a:srgbClr val="06CC6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8384" name="文本框 8"/>
            <p:cNvSpPr txBox="1">
              <a:spLocks noChangeArrowheads="1"/>
            </p:cNvSpPr>
            <p:nvPr/>
          </p:nvSpPr>
          <p:spPr bwMode="auto">
            <a:xfrm>
              <a:off x="5489" y="5343"/>
              <a:ext cx="4409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三角形三条角平分线交于一点，这一点与三角形的三边距离相等</a:t>
              </a:r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.</a:t>
              </a:r>
              <a:endPara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endParaRPr>
            </a:p>
          </p:txBody>
        </p:sp>
      </p:grpSp>
      <p:grpSp>
        <p:nvGrpSpPr>
          <p:cNvPr id="8" name="组合 10"/>
          <p:cNvGrpSpPr>
            <a:grpSpLocks/>
          </p:cNvGrpSpPr>
          <p:nvPr/>
        </p:nvGrpSpPr>
        <p:grpSpPr bwMode="auto">
          <a:xfrm>
            <a:off x="2673350" y="3178175"/>
            <a:ext cx="3097213" cy="1085850"/>
            <a:chOff x="4942" y="5174"/>
            <a:chExt cx="5327" cy="1769"/>
          </a:xfrm>
        </p:grpSpPr>
        <p:sp>
          <p:nvSpPr>
            <p:cNvPr id="58386" name="椭圆形标注 6"/>
            <p:cNvSpPr>
              <a:spLocks noChangeArrowheads="1"/>
            </p:cNvSpPr>
            <p:nvPr/>
          </p:nvSpPr>
          <p:spPr bwMode="auto">
            <a:xfrm>
              <a:off x="4942" y="5174"/>
              <a:ext cx="5327" cy="1769"/>
            </a:xfrm>
            <a:prstGeom prst="wedgeEllipseCallout">
              <a:avLst>
                <a:gd name="adj1" fmla="val 76486"/>
                <a:gd name="adj2" fmla="val -32056"/>
              </a:avLst>
            </a:prstGeom>
            <a:solidFill>
              <a:srgbClr val="D6F5F5"/>
            </a:solidFill>
            <a:ln w="9525">
              <a:solidFill>
                <a:srgbClr val="06CC6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8387" name="文本框 8"/>
            <p:cNvSpPr txBox="1">
              <a:spLocks noChangeArrowheads="1"/>
            </p:cNvSpPr>
            <p:nvPr/>
          </p:nvSpPr>
          <p:spPr bwMode="auto">
            <a:xfrm>
              <a:off x="5489" y="5343"/>
              <a:ext cx="4409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圆心</a:t>
              </a:r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I</a:t>
              </a:r>
              <a:r>
                <a:rPr lang="zh-CN" altLang="en-US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应是三角形的三条角平分线的交点</a:t>
              </a:r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.</a:t>
              </a:r>
              <a:endParaRPr lang="en-US" altLang="zh-CN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endParaRPr>
            </a:p>
          </p:txBody>
        </p:sp>
      </p:grpSp>
      <p:pic>
        <p:nvPicPr>
          <p:cNvPr id="17409" name="图片 16" descr="``8U@EKBGC6QK)(BFQARW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036888"/>
            <a:ext cx="12827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987800" y="3286125"/>
            <a:ext cx="1773238" cy="879475"/>
            <a:chOff x="4797" y="2967"/>
            <a:chExt cx="3723" cy="1847"/>
          </a:xfrm>
        </p:grpSpPr>
        <p:sp>
          <p:nvSpPr>
            <p:cNvPr id="58390" name="云形标注 5"/>
            <p:cNvSpPr>
              <a:spLocks noChangeArrowheads="1"/>
            </p:cNvSpPr>
            <p:nvPr/>
          </p:nvSpPr>
          <p:spPr bwMode="auto">
            <a:xfrm>
              <a:off x="4797" y="2967"/>
              <a:ext cx="3723" cy="1847"/>
            </a:xfrm>
            <a:prstGeom prst="cloudCallout">
              <a:avLst>
                <a:gd name="adj1" fmla="val 108949"/>
                <a:gd name="adj2" fmla="val 37440"/>
              </a:avLst>
            </a:prstGeom>
            <a:solidFill>
              <a:srgbClr val="85E0E0"/>
            </a:solidFill>
            <a:ln w="9525">
              <a:solidFill>
                <a:srgbClr val="FBFB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58391" name="文本框 6"/>
            <p:cNvSpPr txBox="1">
              <a:spLocks noChangeArrowheads="1"/>
            </p:cNvSpPr>
            <p:nvPr/>
          </p:nvSpPr>
          <p:spPr bwMode="auto">
            <a:xfrm>
              <a:off x="5162" y="3301"/>
              <a:ext cx="2992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为什么呢？</a:t>
              </a:r>
            </a:p>
          </p:txBody>
        </p:sp>
      </p:grpSp>
      <p:sp>
        <p:nvSpPr>
          <p:cNvPr id="25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6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7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407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3"/>
          <p:cNvSpPr txBox="1">
            <a:spLocks noChangeArrowheads="1"/>
          </p:cNvSpPr>
          <p:nvPr/>
        </p:nvSpPr>
        <p:spPr bwMode="auto">
          <a:xfrm>
            <a:off x="773905" y="845658"/>
            <a:ext cx="6906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已知：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△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ABC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.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求作：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和△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的各边都相切的圆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楷体" pitchFamily="49" charset="-122"/>
            </a:endParaRPr>
          </a:p>
        </p:txBody>
      </p:sp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3" y="1796454"/>
            <a:ext cx="36004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68" y="2729904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1289180" y="2558454"/>
            <a:ext cx="2228850" cy="171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 flipV="1">
            <a:off x="889130" y="3015654"/>
            <a:ext cx="314325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i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75080" y="2721966"/>
            <a:ext cx="1028700" cy="490423"/>
            <a:chOff x="1728" y="2393"/>
            <a:chExt cx="864" cy="412"/>
          </a:xfrm>
        </p:grpSpPr>
        <p:grpSp>
          <p:nvGrpSpPr>
            <p:cNvPr id="59399" name="Group 9"/>
            <p:cNvGrpSpPr>
              <a:grpSpLocks/>
            </p:cNvGrpSpPr>
            <p:nvPr/>
          </p:nvGrpSpPr>
          <p:grpSpPr bwMode="auto">
            <a:xfrm>
              <a:off x="1728" y="2393"/>
              <a:ext cx="554" cy="391"/>
              <a:chOff x="1728" y="2393"/>
              <a:chExt cx="554" cy="391"/>
            </a:xfrm>
          </p:grpSpPr>
          <p:sp>
            <p:nvSpPr>
              <p:cNvPr id="59402" name="Arc 12"/>
              <p:cNvSpPr>
                <a:spLocks noChangeArrowheads="1"/>
              </p:cNvSpPr>
              <p:nvPr/>
            </p:nvSpPr>
            <p:spPr bwMode="auto">
              <a:xfrm>
                <a:off x="1920" y="2448"/>
                <a:ext cx="362" cy="336"/>
              </a:xfrm>
              <a:custGeom>
                <a:avLst/>
                <a:gdLst>
                  <a:gd name="T0" fmla="*/ 0 w 18098"/>
                  <a:gd name="T1" fmla="*/ 105 h 21600"/>
                  <a:gd name="T2" fmla="*/ 2130 w 18098"/>
                  <a:gd name="T3" fmla="*/ 0 h 21600"/>
                  <a:gd name="T4" fmla="*/ 18097 w 18098"/>
                  <a:gd name="T5" fmla="*/ 7054 h 21600"/>
                  <a:gd name="T6" fmla="*/ 0 w 18098"/>
                  <a:gd name="T7" fmla="*/ 105 h 21600"/>
                  <a:gd name="T8" fmla="*/ 2130 w 18098"/>
                  <a:gd name="T9" fmla="*/ 0 h 21600"/>
                  <a:gd name="T10" fmla="*/ 18097 w 18098"/>
                  <a:gd name="T11" fmla="*/ 7054 h 21600"/>
                  <a:gd name="T12" fmla="*/ 2130 w 18098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98" h="21600" fill="none">
                    <a:moveTo>
                      <a:pt x="0" y="105"/>
                    </a:moveTo>
                    <a:cubicBezTo>
                      <a:pt x="707" y="35"/>
                      <a:pt x="1418" y="-1"/>
                      <a:pt x="2130" y="0"/>
                    </a:cubicBezTo>
                    <a:cubicBezTo>
                      <a:pt x="8208" y="0"/>
                      <a:pt x="14004" y="2560"/>
                      <a:pt x="18097" y="7054"/>
                    </a:cubicBezTo>
                  </a:path>
                  <a:path w="18098" h="21600" stroke="0">
                    <a:moveTo>
                      <a:pt x="0" y="105"/>
                    </a:moveTo>
                    <a:cubicBezTo>
                      <a:pt x="707" y="35"/>
                      <a:pt x="1418" y="-1"/>
                      <a:pt x="2130" y="0"/>
                    </a:cubicBezTo>
                    <a:cubicBezTo>
                      <a:pt x="8208" y="0"/>
                      <a:pt x="14004" y="2560"/>
                      <a:pt x="18097" y="7054"/>
                    </a:cubicBezTo>
                    <a:lnTo>
                      <a:pt x="213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 i="1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9403" name="Arc 13"/>
              <p:cNvSpPr>
                <a:spLocks noChangeArrowheads="1"/>
              </p:cNvSpPr>
              <p:nvPr/>
            </p:nvSpPr>
            <p:spPr bwMode="auto">
              <a:xfrm>
                <a:off x="1728" y="2393"/>
                <a:ext cx="427" cy="263"/>
              </a:xfrm>
              <a:custGeom>
                <a:avLst/>
                <a:gdLst>
                  <a:gd name="T0" fmla="*/ 13368 w 21383"/>
                  <a:gd name="T1" fmla="*/ -1 h 16966"/>
                  <a:gd name="T2" fmla="*/ 21382 w 21383"/>
                  <a:gd name="T3" fmla="*/ 13911 h 16966"/>
                  <a:gd name="T4" fmla="*/ 13368 w 21383"/>
                  <a:gd name="T5" fmla="*/ -1 h 16966"/>
                  <a:gd name="T6" fmla="*/ 21382 w 21383"/>
                  <a:gd name="T7" fmla="*/ 13911 h 16966"/>
                  <a:gd name="T8" fmla="*/ 0 w 21383"/>
                  <a:gd name="T9" fmla="*/ 16966 h 16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83" h="16966" fill="none">
                    <a:moveTo>
                      <a:pt x="13368" y="-1"/>
                    </a:moveTo>
                    <a:cubicBezTo>
                      <a:pt x="17727" y="3434"/>
                      <a:pt x="20597" y="8416"/>
                      <a:pt x="21382" y="13911"/>
                    </a:cubicBezTo>
                  </a:path>
                  <a:path w="21383" h="16966" stroke="0">
                    <a:moveTo>
                      <a:pt x="13368" y="-1"/>
                    </a:moveTo>
                    <a:cubicBezTo>
                      <a:pt x="17727" y="3434"/>
                      <a:pt x="20597" y="8416"/>
                      <a:pt x="21382" y="13911"/>
                    </a:cubicBezTo>
                    <a:lnTo>
                      <a:pt x="0" y="1696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 i="1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9404" name="Text Box 14"/>
            <p:cNvSpPr txBox="1">
              <a:spLocks noChangeArrowheads="1"/>
            </p:cNvSpPr>
            <p:nvPr/>
          </p:nvSpPr>
          <p:spPr bwMode="auto">
            <a:xfrm>
              <a:off x="2208" y="2496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46280" y="2729907"/>
            <a:ext cx="571500" cy="630885"/>
            <a:chOff x="192" y="2400"/>
            <a:chExt cx="480" cy="530"/>
          </a:xfrm>
        </p:grpSpPr>
        <p:grpSp>
          <p:nvGrpSpPr>
            <p:cNvPr id="59406" name="Group 16"/>
            <p:cNvGrpSpPr>
              <a:grpSpLocks/>
            </p:cNvGrpSpPr>
            <p:nvPr/>
          </p:nvGrpSpPr>
          <p:grpSpPr bwMode="auto">
            <a:xfrm>
              <a:off x="192" y="2592"/>
              <a:ext cx="480" cy="338"/>
              <a:chOff x="192" y="2592"/>
              <a:chExt cx="480" cy="338"/>
            </a:xfrm>
          </p:grpSpPr>
          <p:sp>
            <p:nvSpPr>
              <p:cNvPr id="59407" name="Arc 17"/>
              <p:cNvSpPr>
                <a:spLocks noChangeArrowheads="1"/>
              </p:cNvSpPr>
              <p:nvPr/>
            </p:nvSpPr>
            <p:spPr bwMode="auto">
              <a:xfrm>
                <a:off x="192" y="2688"/>
                <a:ext cx="410" cy="199"/>
              </a:xfrm>
              <a:custGeom>
                <a:avLst/>
                <a:gdLst>
                  <a:gd name="T0" fmla="*/ 0 w 20498"/>
                  <a:gd name="T1" fmla="*/ 11636 h 21600"/>
                  <a:gd name="T2" fmla="*/ 19165 w 20498"/>
                  <a:gd name="T3" fmla="*/ 0 h 21600"/>
                  <a:gd name="T4" fmla="*/ 20497 w 20498"/>
                  <a:gd name="T5" fmla="*/ 41 h 21600"/>
                  <a:gd name="T6" fmla="*/ 0 w 20498"/>
                  <a:gd name="T7" fmla="*/ 11636 h 21600"/>
                  <a:gd name="T8" fmla="*/ 19165 w 20498"/>
                  <a:gd name="T9" fmla="*/ 0 h 21600"/>
                  <a:gd name="T10" fmla="*/ 20497 w 20498"/>
                  <a:gd name="T11" fmla="*/ 41 h 21600"/>
                  <a:gd name="T12" fmla="*/ 19165 w 20498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98" h="21600" fill="none">
                    <a:moveTo>
                      <a:pt x="0" y="11636"/>
                    </a:moveTo>
                    <a:cubicBezTo>
                      <a:pt x="3717" y="4486"/>
                      <a:pt x="11106" y="-1"/>
                      <a:pt x="19165" y="0"/>
                    </a:cubicBezTo>
                    <a:cubicBezTo>
                      <a:pt x="19609" y="0"/>
                      <a:pt x="20054" y="13"/>
                      <a:pt x="20497" y="41"/>
                    </a:cubicBezTo>
                  </a:path>
                  <a:path w="20498" h="21600" stroke="0">
                    <a:moveTo>
                      <a:pt x="0" y="11636"/>
                    </a:moveTo>
                    <a:cubicBezTo>
                      <a:pt x="3717" y="4486"/>
                      <a:pt x="11106" y="-1"/>
                      <a:pt x="19165" y="0"/>
                    </a:cubicBezTo>
                    <a:cubicBezTo>
                      <a:pt x="19609" y="0"/>
                      <a:pt x="20054" y="13"/>
                      <a:pt x="20497" y="41"/>
                    </a:cubicBezTo>
                    <a:lnTo>
                      <a:pt x="1916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 i="1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9409" name="Arc 19"/>
              <p:cNvSpPr>
                <a:spLocks noChangeArrowheads="1"/>
              </p:cNvSpPr>
              <p:nvPr/>
            </p:nvSpPr>
            <p:spPr bwMode="auto">
              <a:xfrm>
                <a:off x="240" y="2592"/>
                <a:ext cx="432" cy="338"/>
              </a:xfrm>
              <a:custGeom>
                <a:avLst/>
                <a:gdLst>
                  <a:gd name="T0" fmla="*/ 18 w 21600"/>
                  <a:gd name="T1" fmla="*/ 21707 h 21707"/>
                  <a:gd name="T2" fmla="*/ 0 w 21600"/>
                  <a:gd name="T3" fmla="*/ 20804 h 21707"/>
                  <a:gd name="T4" fmla="*/ 15789 w 21600"/>
                  <a:gd name="T5" fmla="*/ 0 h 21707"/>
                  <a:gd name="T6" fmla="*/ 18 w 21600"/>
                  <a:gd name="T7" fmla="*/ 21707 h 21707"/>
                  <a:gd name="T8" fmla="*/ 0 w 21600"/>
                  <a:gd name="T9" fmla="*/ 20804 h 21707"/>
                  <a:gd name="T10" fmla="*/ 15789 w 21600"/>
                  <a:gd name="T11" fmla="*/ 0 h 21707"/>
                  <a:gd name="T12" fmla="*/ 21600 w 21600"/>
                  <a:gd name="T13" fmla="*/ 20804 h 2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707" fill="none">
                    <a:moveTo>
                      <a:pt x="18" y="21707"/>
                    </a:moveTo>
                    <a:cubicBezTo>
                      <a:pt x="6" y="21406"/>
                      <a:pt x="0" y="21105"/>
                      <a:pt x="0" y="20804"/>
                    </a:cubicBezTo>
                    <a:cubicBezTo>
                      <a:pt x="-1" y="11112"/>
                      <a:pt x="6454" y="2607"/>
                      <a:pt x="15789" y="0"/>
                    </a:cubicBezTo>
                  </a:path>
                  <a:path w="21600" h="21707" stroke="0">
                    <a:moveTo>
                      <a:pt x="18" y="21707"/>
                    </a:moveTo>
                    <a:cubicBezTo>
                      <a:pt x="6" y="21406"/>
                      <a:pt x="0" y="21105"/>
                      <a:pt x="0" y="20804"/>
                    </a:cubicBezTo>
                    <a:cubicBezTo>
                      <a:pt x="-1" y="11112"/>
                      <a:pt x="6454" y="2607"/>
                      <a:pt x="15789" y="0"/>
                    </a:cubicBezTo>
                    <a:lnTo>
                      <a:pt x="21600" y="2080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b="1" i="1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9411" name="Text Box 21"/>
            <p:cNvSpPr txBox="1">
              <a:spLocks noChangeArrowheads="1"/>
            </p:cNvSpPr>
            <p:nvPr/>
          </p:nvSpPr>
          <p:spPr bwMode="auto">
            <a:xfrm>
              <a:off x="192" y="2400"/>
              <a:ext cx="24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052768" y="3530004"/>
            <a:ext cx="400050" cy="1111250"/>
            <a:chOff x="1104" y="3072"/>
            <a:chExt cx="336" cy="933"/>
          </a:xfrm>
        </p:grpSpPr>
        <p:sp>
          <p:nvSpPr>
            <p:cNvPr id="59413" name="Line 23"/>
            <p:cNvSpPr>
              <a:spLocks noChangeShapeType="1"/>
            </p:cNvSpPr>
            <p:nvPr/>
          </p:nvSpPr>
          <p:spPr bwMode="auto">
            <a:xfrm>
              <a:off x="1248" y="3072"/>
              <a:ext cx="0" cy="6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 i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9414" name="Text Box 24"/>
            <p:cNvSpPr txBox="1">
              <a:spLocks noChangeArrowheads="1"/>
            </p:cNvSpPr>
            <p:nvPr/>
          </p:nvSpPr>
          <p:spPr bwMode="auto">
            <a:xfrm>
              <a:off x="1104" y="3696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b="1" i="1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59415" name="Text Box 25"/>
          <p:cNvSpPr txBox="1">
            <a:spLocks noChangeArrowheads="1"/>
          </p:cNvSpPr>
          <p:nvPr/>
        </p:nvSpPr>
        <p:spPr bwMode="auto">
          <a:xfrm>
            <a:off x="4343400" y="2114550"/>
            <a:ext cx="211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343399" y="1863585"/>
            <a:ext cx="4704907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作法：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作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B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和∠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C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的平分线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BM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CN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，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交点为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过点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作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OD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BC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垂足为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为圆心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OD</a:t>
            </a: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为半径作圆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4918869" y="4031164"/>
            <a:ext cx="3078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A21CC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☉</a:t>
            </a:r>
            <a:r>
              <a:rPr lang="en-US" altLang="zh-CN" sz="2400" i="1" dirty="0">
                <a:solidFill>
                  <a:srgbClr val="0A21CC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O</a:t>
            </a:r>
            <a:r>
              <a:rPr lang="zh-CN" altLang="en-US" sz="2400" dirty="0">
                <a:solidFill>
                  <a:srgbClr val="0A21CC"/>
                </a:solidFill>
                <a:latin typeface="黑体" pitchFamily="49" charset="-122"/>
                <a:ea typeface="黑体" pitchFamily="49" charset="-122"/>
              </a:rPr>
              <a:t>就是所求的圆</a:t>
            </a:r>
            <a:r>
              <a:rPr lang="en-US" altLang="zh-CN" sz="2400" dirty="0">
                <a:solidFill>
                  <a:srgbClr val="0A21CC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2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860435" y="43973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u="sng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做一做</a:t>
            </a:r>
          </a:p>
        </p:txBody>
      </p:sp>
    </p:spTree>
    <p:extLst>
      <p:ext uri="{BB962C8B-B14F-4D97-AF65-F5344CB8AC3E}">
        <p14:creationId xmlns:p14="http://schemas.microsoft.com/office/powerpoint/2010/main" val="37987013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724363" y="501778"/>
            <a:ext cx="7717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与三角形三边都相切的圆叫作三角形的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</a:rPr>
              <a:t>内切圆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718014" y="1084027"/>
            <a:ext cx="78518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三角形内切圆的圆心叫做这个三角形的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</a:rPr>
              <a:t>内心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682558" y="1768382"/>
            <a:ext cx="7437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</a:rPr>
              <a:t>这个三角形叫做这个圆的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</a:rPr>
              <a:t>外切三角形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350963" y="2474913"/>
            <a:ext cx="3135312" cy="1931987"/>
            <a:chOff x="-285" y="6187"/>
            <a:chExt cx="6584" cy="4053"/>
          </a:xfrm>
        </p:grpSpPr>
        <p:sp>
          <p:nvSpPr>
            <p:cNvPr id="60421" name="Text Box 17"/>
            <p:cNvSpPr txBox="1">
              <a:spLocks noChangeArrowheads="1"/>
            </p:cNvSpPr>
            <p:nvPr/>
          </p:nvSpPr>
          <p:spPr bwMode="auto">
            <a:xfrm>
              <a:off x="-285" y="9370"/>
              <a:ext cx="1885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60422" name="组合 45"/>
            <p:cNvGrpSpPr>
              <a:grpSpLocks/>
            </p:cNvGrpSpPr>
            <p:nvPr/>
          </p:nvGrpSpPr>
          <p:grpSpPr bwMode="auto">
            <a:xfrm>
              <a:off x="562" y="6187"/>
              <a:ext cx="5737" cy="4053"/>
              <a:chOff x="492125" y="3559175"/>
              <a:chExt cx="4684713" cy="2936359"/>
            </a:xfrm>
          </p:grpSpPr>
          <p:sp>
            <p:nvSpPr>
              <p:cNvPr id="2" name="Oval 2"/>
              <p:cNvSpPr>
                <a:spLocks noChangeArrowheads="1"/>
              </p:cNvSpPr>
              <p:nvPr/>
            </p:nvSpPr>
            <p:spPr bwMode="auto">
              <a:xfrm>
                <a:off x="1477361" y="4367457"/>
                <a:ext cx="1799377" cy="1679299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24" name="Line 4"/>
              <p:cNvSpPr>
                <a:spLocks noChangeShapeType="1"/>
              </p:cNvSpPr>
              <p:nvPr/>
            </p:nvSpPr>
            <p:spPr bwMode="auto">
              <a:xfrm>
                <a:off x="2368550" y="3944938"/>
                <a:ext cx="0" cy="12239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25" name="Line 6"/>
              <p:cNvSpPr>
                <a:spLocks noChangeShapeType="1"/>
              </p:cNvSpPr>
              <p:nvPr/>
            </p:nvSpPr>
            <p:spPr bwMode="auto">
              <a:xfrm>
                <a:off x="2368550" y="5168900"/>
                <a:ext cx="2060575" cy="10080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26" name="Line 9"/>
              <p:cNvSpPr>
                <a:spLocks noChangeShapeType="1"/>
              </p:cNvSpPr>
              <p:nvPr/>
            </p:nvSpPr>
            <p:spPr bwMode="auto">
              <a:xfrm flipV="1">
                <a:off x="506413" y="5168900"/>
                <a:ext cx="1862137" cy="7921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27" name="Line 13"/>
              <p:cNvSpPr>
                <a:spLocks noChangeShapeType="1"/>
              </p:cNvSpPr>
              <p:nvPr/>
            </p:nvSpPr>
            <p:spPr bwMode="auto">
              <a:xfrm flipH="1">
                <a:off x="506413" y="3944938"/>
                <a:ext cx="1862137" cy="20161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28" name="Line 14"/>
              <p:cNvSpPr>
                <a:spLocks noChangeShapeType="1"/>
              </p:cNvSpPr>
              <p:nvPr/>
            </p:nvSpPr>
            <p:spPr bwMode="auto">
              <a:xfrm>
                <a:off x="2368550" y="3944938"/>
                <a:ext cx="2060575" cy="22320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29" name="Line 15"/>
              <p:cNvSpPr>
                <a:spLocks noChangeShapeType="1"/>
              </p:cNvSpPr>
              <p:nvPr/>
            </p:nvSpPr>
            <p:spPr bwMode="auto">
              <a:xfrm>
                <a:off x="492125" y="5961063"/>
                <a:ext cx="3937000" cy="215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0430" name="Text Box 16"/>
              <p:cNvSpPr txBox="1">
                <a:spLocks noChangeArrowheads="1"/>
              </p:cNvSpPr>
              <p:nvPr/>
            </p:nvSpPr>
            <p:spPr bwMode="auto">
              <a:xfrm>
                <a:off x="1784350" y="3559175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0431" name="Text Box 18"/>
              <p:cNvSpPr txBox="1">
                <a:spLocks noChangeArrowheads="1"/>
              </p:cNvSpPr>
              <p:nvPr/>
            </p:nvSpPr>
            <p:spPr bwMode="auto">
              <a:xfrm>
                <a:off x="3979863" y="5935663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0432" name="Text Box 19"/>
              <p:cNvSpPr txBox="1">
                <a:spLocks noChangeArrowheads="1"/>
              </p:cNvSpPr>
              <p:nvPr/>
            </p:nvSpPr>
            <p:spPr bwMode="auto">
              <a:xfrm>
                <a:off x="1928813" y="4894263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0433" name="Oval 28"/>
              <p:cNvSpPr>
                <a:spLocks noChangeArrowheads="1"/>
              </p:cNvSpPr>
              <p:nvPr/>
            </p:nvSpPr>
            <p:spPr bwMode="auto">
              <a:xfrm>
                <a:off x="2333625" y="5135563"/>
                <a:ext cx="66675" cy="714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113" name="AutoShape 30"/>
          <p:cNvSpPr>
            <a:spLocks noChangeArrowheads="1"/>
          </p:cNvSpPr>
          <p:nvPr/>
        </p:nvSpPr>
        <p:spPr bwMode="auto">
          <a:xfrm>
            <a:off x="4837113" y="2581274"/>
            <a:ext cx="4168664" cy="1825625"/>
          </a:xfrm>
          <a:prstGeom prst="wedgeRectCallout">
            <a:avLst>
              <a:gd name="adj1" fmla="val -83389"/>
              <a:gd name="adj2" fmla="val 2615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CC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sym typeface="微软雅黑" pitchFamily="34" charset="-122"/>
              </a:rPr>
              <a:t>☉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  <a:sym typeface="微软雅黑" pitchFamily="34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是△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</a:rPr>
              <a:t>ABC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的内切圆，点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  <a:sym typeface="微软雅黑" pitchFamily="34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是△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</a:rPr>
              <a:t>ABC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的内心，</a:t>
            </a:r>
            <a:r>
              <a:rPr lang="zh-CN" altLang="en-US" sz="2400" b="1" dirty="0">
                <a:solidFill>
                  <a:srgbClr val="2E75B6"/>
                </a:solidFill>
                <a:ea typeface="宋体" panose="02010600030101010101" pitchFamily="2" charset="-122"/>
              </a:rPr>
              <a:t>△</a:t>
            </a:r>
            <a:r>
              <a:rPr lang="en-US" altLang="zh-CN" sz="2400" b="1" i="1" dirty="0">
                <a:solidFill>
                  <a:srgbClr val="2E75B6"/>
                </a:solidFill>
                <a:ea typeface="宋体" panose="02010600030101010101" pitchFamily="2" charset="-122"/>
              </a:rPr>
              <a:t>ABC</a:t>
            </a:r>
            <a:r>
              <a:rPr lang="zh-CN" altLang="en-US" sz="2400" b="1" dirty="0">
                <a:solidFill>
                  <a:srgbClr val="2E75B6"/>
                </a:solidFill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2E75B6"/>
                </a:solidFill>
                <a:ea typeface="宋体" panose="02010600030101010101" pitchFamily="2" charset="-122"/>
                <a:sym typeface="微软雅黑" pitchFamily="34" charset="-122"/>
              </a:rPr>
              <a:t>☉</a:t>
            </a:r>
            <a:r>
              <a:rPr lang="en-US" altLang="zh-CN" sz="2400" b="1" i="1" dirty="0">
                <a:solidFill>
                  <a:srgbClr val="2E75B6"/>
                </a:solidFill>
                <a:ea typeface="宋体" panose="02010600030101010101" pitchFamily="2" charset="-122"/>
                <a:sym typeface="微软雅黑" pitchFamily="34" charset="-122"/>
              </a:rPr>
              <a:t>I</a:t>
            </a:r>
            <a:r>
              <a:rPr lang="zh-CN" altLang="en-US" sz="2400" b="1" dirty="0">
                <a:solidFill>
                  <a:srgbClr val="2E75B6"/>
                </a:solidFill>
                <a:ea typeface="宋体" panose="02010600030101010101" pitchFamily="2" charset="-122"/>
              </a:rPr>
              <a:t>的外切三角形</a:t>
            </a:r>
            <a:r>
              <a:rPr lang="en-US" altLang="zh-CN" sz="2400" b="1" dirty="0">
                <a:solidFill>
                  <a:srgbClr val="1F4E79"/>
                </a:solidFill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835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8" grpId="0"/>
      <p:bldP spid="109" grpId="0"/>
      <p:bldP spid="113" grpId="0" bldLvl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文本框 697345"/>
          <p:cNvSpPr txBox="1">
            <a:spLocks noChangeArrowheads="1"/>
          </p:cNvSpPr>
          <p:nvPr/>
        </p:nvSpPr>
        <p:spPr bwMode="auto">
          <a:xfrm>
            <a:off x="631365" y="983211"/>
            <a:ext cx="811117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ea typeface="黑体" pitchFamily="49" charset="-122"/>
              </a:rPr>
              <a:t>3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已知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:△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ABC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如图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),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求作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△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的内切圆☉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要求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用尺规作图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保留作图痕迹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写出作法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不要求证明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).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在题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已经作好的图中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若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BAC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=88°,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求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∠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BIC</a:t>
            </a:r>
            <a:r>
              <a:rPr lang="zh-CN" altLang="en-US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的度数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楷体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2466" name="Image03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14" y="558173"/>
            <a:ext cx="17113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文本框 1"/>
          <p:cNvSpPr txBox="1">
            <a:spLocks noChangeArrowheads="1"/>
          </p:cNvSpPr>
          <p:nvPr/>
        </p:nvSpPr>
        <p:spPr bwMode="auto">
          <a:xfrm>
            <a:off x="2794000" y="558173"/>
            <a:ext cx="371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三角形的内切圆的作法</a:t>
            </a:r>
          </a:p>
        </p:txBody>
      </p:sp>
      <p:sp>
        <p:nvSpPr>
          <p:cNvPr id="8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组合 6"/>
          <p:cNvGrpSpPr/>
          <p:nvPr/>
        </p:nvGrpSpPr>
        <p:grpSpPr>
          <a:xfrm>
            <a:off x="598488" y="523098"/>
            <a:ext cx="1889125" cy="460375"/>
            <a:chOff x="397404" y="556710"/>
            <a:chExt cx="1888409" cy="461119"/>
          </a:xfrm>
        </p:grpSpPr>
        <p:grpSp>
          <p:nvGrpSpPr>
            <p:cNvPr id="13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15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3</a:t>
              </a:r>
              <a:endParaRPr lang="zh-CN" altLang="en-US" sz="24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0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159183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724993"/>
          <p:cNvSpPr txBox="1">
            <a:spLocks noChangeArrowheads="1"/>
          </p:cNvSpPr>
          <p:nvPr/>
        </p:nvSpPr>
        <p:spPr bwMode="auto">
          <a:xfrm>
            <a:off x="552450" y="559088"/>
            <a:ext cx="7992176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解析：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(1)①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为圆心、任意长为半径画圆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分别交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H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;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②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分别以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H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、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G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为圆心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以大于 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HG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的长为半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径画圆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两圆相交于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K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点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AK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AK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即为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BAC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的平分线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;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③同理作出∠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的平分线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BF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交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AK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于点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则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即为△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内切圆的圆心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;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④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过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作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IM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M,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以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为圆心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为半径画圆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则☉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即为所求圆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.</a:t>
            </a:r>
          </a:p>
        </p:txBody>
      </p:sp>
      <p:graphicFrame>
        <p:nvGraphicFramePr>
          <p:cNvPr id="63491" name="对象 7249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193924"/>
              </p:ext>
            </p:extLst>
          </p:nvPr>
        </p:nvGraphicFramePr>
        <p:xfrm>
          <a:off x="4548538" y="1495181"/>
          <a:ext cx="1825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r:id="rId3" imgW="203024" imgH="609071" progId="Equation.DSMT4">
                  <p:embed/>
                </p:oleObj>
              </mc:Choice>
              <mc:Fallback>
                <p:oleObj r:id="rId3" imgW="203024" imgH="609071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538" y="1495181"/>
                        <a:ext cx="18256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48" y="1257086"/>
            <a:ext cx="207264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706561"/>
          <p:cNvSpPr txBox="1">
            <a:spLocks noChangeArrowheads="1"/>
          </p:cNvSpPr>
          <p:nvPr/>
        </p:nvSpPr>
        <p:spPr bwMode="auto">
          <a:xfrm>
            <a:off x="337344" y="607811"/>
            <a:ext cx="949531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(2)∵∠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BAC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=88°,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∴∠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+∠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ACB=180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°-88°=92°,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∴∠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IBC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+∠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ICB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     (∠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+∠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ACB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)=    ×92°=46°,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∴∠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BIC=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180°-46°=134°.</a:t>
            </a:r>
          </a:p>
        </p:txBody>
      </p:sp>
      <p:graphicFrame>
        <p:nvGraphicFramePr>
          <p:cNvPr id="64514" name="对象 7065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38072"/>
              </p:ext>
            </p:extLst>
          </p:nvPr>
        </p:nvGraphicFramePr>
        <p:xfrm>
          <a:off x="6544561" y="2368845"/>
          <a:ext cx="1825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r:id="rId3" imgW="203024" imgH="609071" progId="Equation.DSMT4">
                  <p:embed/>
                </p:oleObj>
              </mc:Choice>
              <mc:Fallback>
                <p:oleObj r:id="rId3" imgW="203024" imgH="609071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561" y="2368845"/>
                        <a:ext cx="1825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对象 7065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675926"/>
              </p:ext>
            </p:extLst>
          </p:nvPr>
        </p:nvGraphicFramePr>
        <p:xfrm>
          <a:off x="3313851" y="2400742"/>
          <a:ext cx="182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r:id="rId5" imgW="203024" imgH="609071" progId="Equation.DSMT4">
                  <p:embed/>
                </p:oleObj>
              </mc:Choice>
              <mc:Fallback>
                <p:oleObj r:id="rId5" imgW="203024" imgH="609071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851" y="2400742"/>
                        <a:ext cx="182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3281203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281112" y="4359350"/>
            <a:ext cx="7065446" cy="6592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45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45887"/>
              </p:ext>
            </p:extLst>
          </p:nvPr>
        </p:nvGraphicFramePr>
        <p:xfrm>
          <a:off x="1431925" y="920634"/>
          <a:ext cx="6343650" cy="3327729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1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直线与圆的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位置关系</a:t>
                      </a:r>
                    </a:p>
                  </a:txBody>
                  <a:tcPr marL="68574" marR="68574" marT="34278" marB="3427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</a:t>
                      </a:r>
                    </a:p>
                  </a:txBody>
                  <a:tcPr marL="67494" marR="67494" marT="35086" marB="35086" anchor="ctr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</a:t>
                      </a:r>
                    </a:p>
                  </a:txBody>
                  <a:tcPr marL="67494" marR="67494" marT="35086" marB="35086" anchor="ctr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</a:t>
                      </a:r>
                    </a:p>
                  </a:txBody>
                  <a:tcPr marL="67494" marR="67494" marT="35086" marB="35086" anchor="ctr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6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图形</a:t>
                      </a:r>
                    </a:p>
                    <a:p>
                      <a:pPr marL="0" marR="0" lvl="0" indent="0" algn="ctr" defTabSz="914400" rtl="0" eaLnBrk="1" fontAlgn="ctr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74" marR="68574" marT="34278" marB="3427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3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公共点个数</a:t>
                      </a:r>
                    </a:p>
                  </a:txBody>
                  <a:tcPr marL="67494" marR="67494" marT="35086" marB="3508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公共点名称</a:t>
                      </a:r>
                    </a:p>
                  </a:txBody>
                  <a:tcPr marL="67494" marR="67494" marT="35086" marB="3508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</a:t>
                      </a: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直线名称</a:t>
                      </a:r>
                    </a:p>
                  </a:txBody>
                  <a:tcPr marL="67494" marR="67494" marT="35086" marB="3508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74" marR="68574" marT="34278" marB="34278" horzOverflow="overflow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594309" y="3049280"/>
            <a:ext cx="8572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6537159" y="3426300"/>
            <a:ext cx="9715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交点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5164138" y="3058734"/>
            <a:ext cx="8572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5089525" y="3458833"/>
            <a:ext cx="91440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切点</a:t>
            </a:r>
          </a:p>
        </p:txBody>
      </p: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5073052" y="3877932"/>
            <a:ext cx="8572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/>
              <a:t>切线</a:t>
            </a:r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V="1">
            <a:off x="3168650" y="3479470"/>
            <a:ext cx="1519238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 flipV="1">
            <a:off x="6192838" y="3848729"/>
            <a:ext cx="1582737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3592536" y="3011690"/>
            <a:ext cx="9715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0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</a:p>
        </p:txBody>
      </p:sp>
      <p:pic>
        <p:nvPicPr>
          <p:cNvPr id="55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679459"/>
            <a:ext cx="14049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59627"/>
            <a:ext cx="14049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22" y="1797691"/>
            <a:ext cx="1538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67"/>
          <p:cNvSpPr>
            <a:spLocks noChangeArrowheads="1"/>
          </p:cNvSpPr>
          <p:nvPr/>
        </p:nvSpPr>
        <p:spPr bwMode="auto">
          <a:xfrm>
            <a:off x="3600450" y="1034934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相离</a:t>
            </a:r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5165725" y="1014291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相切</a:t>
            </a:r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>
            <a:off x="6624638" y="993659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相交</a:t>
            </a:r>
          </a:p>
        </p:txBody>
      </p:sp>
      <p:sp>
        <p:nvSpPr>
          <p:cNvPr id="63" name="Text Box 71"/>
          <p:cNvSpPr txBox="1">
            <a:spLocks noChangeArrowheads="1"/>
          </p:cNvSpPr>
          <p:nvPr/>
        </p:nvSpPr>
        <p:spPr bwMode="auto">
          <a:xfrm>
            <a:off x="2345325" y="4455411"/>
            <a:ext cx="175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位置关系</a:t>
            </a:r>
          </a:p>
        </p:txBody>
      </p:sp>
      <p:sp>
        <p:nvSpPr>
          <p:cNvPr id="64" name="Text Box 72"/>
          <p:cNvSpPr txBox="1">
            <a:spLocks noChangeArrowheads="1"/>
          </p:cNvSpPr>
          <p:nvPr/>
        </p:nvSpPr>
        <p:spPr bwMode="auto">
          <a:xfrm>
            <a:off x="5532307" y="4455411"/>
            <a:ext cx="2136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公共点个数</a:t>
            </a:r>
          </a:p>
        </p:txBody>
      </p:sp>
      <p:sp>
        <p:nvSpPr>
          <p:cNvPr id="65" name="AutoShape 73"/>
          <p:cNvSpPr>
            <a:spLocks noChangeArrowheads="1"/>
          </p:cNvSpPr>
          <p:nvPr/>
        </p:nvSpPr>
        <p:spPr bwMode="auto">
          <a:xfrm>
            <a:off x="4481576" y="4570481"/>
            <a:ext cx="595312" cy="215900"/>
          </a:xfrm>
          <a:prstGeom prst="leftRightArrow">
            <a:avLst>
              <a:gd name="adj1" fmla="val 50000"/>
              <a:gd name="adj2" fmla="val 54713"/>
            </a:avLst>
          </a:prstGeom>
          <a:solidFill>
            <a:srgbClr val="FF0000"/>
          </a:solidFill>
          <a:ln w="25400">
            <a:solidFill>
              <a:srgbClr val="EB2A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3" name="TextBox 66"/>
          <p:cNvSpPr txBox="1">
            <a:spLocks noChangeArrowheads="1"/>
          </p:cNvSpPr>
          <p:nvPr/>
        </p:nvSpPr>
        <p:spPr bwMode="auto">
          <a:xfrm>
            <a:off x="3877409" y="403225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填一填</a:t>
            </a:r>
          </a:p>
        </p:txBody>
      </p:sp>
      <p:sp>
        <p:nvSpPr>
          <p:cNvPr id="2" name="Line 47"/>
          <p:cNvSpPr>
            <a:spLocks noChangeShapeType="1"/>
          </p:cNvSpPr>
          <p:nvPr/>
        </p:nvSpPr>
        <p:spPr bwMode="auto">
          <a:xfrm flipV="1">
            <a:off x="3175000" y="3873170"/>
            <a:ext cx="1512888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探究新知</a:t>
            </a:r>
          </a:p>
        </p:txBody>
      </p:sp>
      <p:sp>
        <p:nvSpPr>
          <p:cNvPr id="23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4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839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/>
      <p:bldP spid="47" grpId="0"/>
      <p:bldP spid="49" grpId="0"/>
      <p:bldP spid="50" grpId="0"/>
      <p:bldP spid="51" grpId="0"/>
      <p:bldP spid="52" grpId="0" animBg="1"/>
      <p:bldP spid="53" grpId="0" animBg="1"/>
      <p:bldP spid="54" grpId="0"/>
      <p:bldP spid="59" grpId="0"/>
      <p:bldP spid="61" grpId="0"/>
      <p:bldP spid="62" grpId="0"/>
      <p:bldP spid="63" grpId="0"/>
      <p:bldP spid="64" grpId="0"/>
      <p:bldP spid="65" grpId="0" bldLvl="0" animBg="1"/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04888" y="574675"/>
            <a:ext cx="78520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微软雅黑" panose="020B0503020204020204" pitchFamily="34" charset="-122"/>
              </a:rPr>
              <a:t>3. 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的内切圆半径为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r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 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的周长为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l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，求△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的面积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（提示：设内心为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，连接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OA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OB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OC.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）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26305" y="1903936"/>
            <a:ext cx="4757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</a:t>
            </a:r>
            <a:r>
              <a:rPr lang="zh-CN" altLang="en-US" sz="2400" b="1" dirty="0">
                <a:solidFill>
                  <a:srgbClr val="0000FF"/>
                </a:solidFill>
                <a:latin typeface="Times New Roman"/>
                <a:ea typeface="仿宋" pitchFamily="49" charset="-122"/>
              </a:rPr>
              <a:t>：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设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=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=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=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b.</a:t>
            </a:r>
          </a:p>
        </p:txBody>
      </p:sp>
      <p:grpSp>
        <p:nvGrpSpPr>
          <p:cNvPr id="65539" name="Group 32"/>
          <p:cNvGrpSpPr>
            <a:grpSpLocks/>
          </p:cNvGrpSpPr>
          <p:nvPr/>
        </p:nvGrpSpPr>
        <p:grpSpPr bwMode="auto">
          <a:xfrm>
            <a:off x="6584823" y="1682193"/>
            <a:ext cx="2428875" cy="1946275"/>
            <a:chOff x="3334" y="2387"/>
            <a:chExt cx="2041" cy="1635"/>
          </a:xfrm>
        </p:grpSpPr>
        <p:sp>
          <p:nvSpPr>
            <p:cNvPr id="65540" name="AutoShape 18"/>
            <p:cNvSpPr>
              <a:spLocks noChangeArrowheads="1"/>
            </p:cNvSpPr>
            <p:nvPr/>
          </p:nvSpPr>
          <p:spPr bwMode="auto">
            <a:xfrm>
              <a:off x="3515" y="2618"/>
              <a:ext cx="1633" cy="1089"/>
            </a:xfrm>
            <a:prstGeom prst="triangle">
              <a:avLst>
                <a:gd name="adj" fmla="val 6485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 b="1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65541" name="Text Box 20"/>
            <p:cNvSpPr txBox="1">
              <a:spLocks noChangeArrowheads="1"/>
            </p:cNvSpPr>
            <p:nvPr/>
          </p:nvSpPr>
          <p:spPr bwMode="auto">
            <a:xfrm>
              <a:off x="5148" y="3707"/>
              <a:ext cx="227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65542" name="Text Box 21"/>
            <p:cNvSpPr txBox="1">
              <a:spLocks noChangeArrowheads="1"/>
            </p:cNvSpPr>
            <p:nvPr/>
          </p:nvSpPr>
          <p:spPr bwMode="auto">
            <a:xfrm>
              <a:off x="4467" y="2387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65543" name="Text Box 22"/>
            <p:cNvSpPr txBox="1">
              <a:spLocks noChangeArrowheads="1"/>
            </p:cNvSpPr>
            <p:nvPr/>
          </p:nvSpPr>
          <p:spPr bwMode="auto">
            <a:xfrm>
              <a:off x="3334" y="3707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65544" name="Oval 23"/>
            <p:cNvSpPr>
              <a:spLocks noChangeArrowheads="1"/>
            </p:cNvSpPr>
            <p:nvPr/>
          </p:nvSpPr>
          <p:spPr bwMode="auto">
            <a:xfrm>
              <a:off x="4057" y="2919"/>
              <a:ext cx="827" cy="78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700" b="1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·</a:t>
              </a:r>
            </a:p>
          </p:txBody>
        </p:sp>
        <p:sp>
          <p:nvSpPr>
            <p:cNvPr id="65545" name="Freeform 24"/>
            <p:cNvSpPr>
              <a:spLocks noChangeArrowheads="1"/>
            </p:cNvSpPr>
            <p:nvPr/>
          </p:nvSpPr>
          <p:spPr bwMode="auto">
            <a:xfrm>
              <a:off x="3515" y="3313"/>
              <a:ext cx="952" cy="394"/>
            </a:xfrm>
            <a:custGeom>
              <a:avLst/>
              <a:gdLst>
                <a:gd name="T0" fmla="*/ 0 w 952"/>
                <a:gd name="T1" fmla="*/ 394 h 394"/>
                <a:gd name="T2" fmla="*/ 952 w 952"/>
                <a:gd name="T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2" h="394">
                  <a:moveTo>
                    <a:pt x="0" y="394"/>
                  </a:moveTo>
                  <a:lnTo>
                    <a:pt x="95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46" name="Freeform 25"/>
            <p:cNvSpPr>
              <a:spLocks noChangeArrowheads="1"/>
            </p:cNvSpPr>
            <p:nvPr/>
          </p:nvSpPr>
          <p:spPr bwMode="auto">
            <a:xfrm>
              <a:off x="4470" y="2629"/>
              <a:ext cx="102" cy="684"/>
            </a:xfrm>
            <a:custGeom>
              <a:avLst/>
              <a:gdLst>
                <a:gd name="T0" fmla="*/ 0 w 102"/>
                <a:gd name="T1" fmla="*/ 684 h 684"/>
                <a:gd name="T2" fmla="*/ 102 w 102"/>
                <a:gd name="T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684">
                  <a:moveTo>
                    <a:pt x="0" y="684"/>
                  </a:moveTo>
                  <a:lnTo>
                    <a:pt x="10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47" name="Freeform 26"/>
            <p:cNvSpPr>
              <a:spLocks noChangeArrowheads="1"/>
            </p:cNvSpPr>
            <p:nvPr/>
          </p:nvSpPr>
          <p:spPr bwMode="auto">
            <a:xfrm>
              <a:off x="4473" y="3316"/>
              <a:ext cx="675" cy="390"/>
            </a:xfrm>
            <a:custGeom>
              <a:avLst/>
              <a:gdLst>
                <a:gd name="T0" fmla="*/ 0 w 675"/>
                <a:gd name="T1" fmla="*/ 0 h 390"/>
                <a:gd name="T2" fmla="*/ 675 w 675"/>
                <a:gd name="T3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5" h="390">
                  <a:moveTo>
                    <a:pt x="0" y="0"/>
                  </a:moveTo>
                  <a:lnTo>
                    <a:pt x="675" y="39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48" name="Text Box 27"/>
            <p:cNvSpPr txBox="1">
              <a:spLocks noChangeArrowheads="1"/>
            </p:cNvSpPr>
            <p:nvPr/>
          </p:nvSpPr>
          <p:spPr bwMode="auto">
            <a:xfrm>
              <a:off x="4195" y="3203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 dirty="0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65549" name="Line 28"/>
            <p:cNvSpPr>
              <a:spLocks noChangeShapeType="1"/>
            </p:cNvSpPr>
            <p:nvPr/>
          </p:nvSpPr>
          <p:spPr bwMode="auto">
            <a:xfrm>
              <a:off x="4467" y="329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0" name="Text Box 29"/>
            <p:cNvSpPr txBox="1">
              <a:spLocks noChangeArrowheads="1"/>
            </p:cNvSpPr>
            <p:nvPr/>
          </p:nvSpPr>
          <p:spPr bwMode="auto">
            <a:xfrm>
              <a:off x="4377" y="3752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65551" name="Freeform 30"/>
            <p:cNvSpPr>
              <a:spLocks noChangeArrowheads="1"/>
            </p:cNvSpPr>
            <p:nvPr/>
          </p:nvSpPr>
          <p:spPr bwMode="auto">
            <a:xfrm>
              <a:off x="4473" y="3148"/>
              <a:ext cx="378" cy="171"/>
            </a:xfrm>
            <a:custGeom>
              <a:avLst/>
              <a:gdLst>
                <a:gd name="T0" fmla="*/ 0 w 378"/>
                <a:gd name="T1" fmla="*/ 171 h 171"/>
                <a:gd name="T2" fmla="*/ 378 w 378"/>
                <a:gd name="T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1">
                  <a:moveTo>
                    <a:pt x="0" y="171"/>
                  </a:moveTo>
                  <a:lnTo>
                    <a:pt x="3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2" name="Freeform 31"/>
            <p:cNvSpPr>
              <a:spLocks noChangeArrowheads="1"/>
            </p:cNvSpPr>
            <p:nvPr/>
          </p:nvSpPr>
          <p:spPr bwMode="auto">
            <a:xfrm>
              <a:off x="4164" y="3046"/>
              <a:ext cx="306" cy="273"/>
            </a:xfrm>
            <a:custGeom>
              <a:avLst/>
              <a:gdLst>
                <a:gd name="T0" fmla="*/ 306 w 306"/>
                <a:gd name="T1" fmla="*/ 273 h 273"/>
                <a:gd name="T2" fmla="*/ 0 w 306"/>
                <a:gd name="T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6" h="273">
                  <a:moveTo>
                    <a:pt x="306" y="27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3" name="Text Box 32"/>
            <p:cNvSpPr txBox="1">
              <a:spLocks noChangeArrowheads="1"/>
            </p:cNvSpPr>
            <p:nvPr/>
          </p:nvSpPr>
          <p:spPr bwMode="auto">
            <a:xfrm>
              <a:off x="3968" y="2844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65554" name="Text Box 33"/>
            <p:cNvSpPr txBox="1">
              <a:spLocks noChangeArrowheads="1"/>
            </p:cNvSpPr>
            <p:nvPr/>
          </p:nvSpPr>
          <p:spPr bwMode="auto">
            <a:xfrm>
              <a:off x="4875" y="2980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 dirty="0">
                  <a:solidFill>
                    <a:prstClr val="black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65555" name="Text Box 34"/>
            <p:cNvSpPr txBox="1">
              <a:spLocks noChangeArrowheads="1"/>
            </p:cNvSpPr>
            <p:nvPr/>
          </p:nvSpPr>
          <p:spPr bwMode="auto">
            <a:xfrm>
              <a:off x="4557" y="3026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65556" name="Text Box 35"/>
            <p:cNvSpPr txBox="1">
              <a:spLocks noChangeArrowheads="1"/>
            </p:cNvSpPr>
            <p:nvPr/>
          </p:nvSpPr>
          <p:spPr bwMode="auto">
            <a:xfrm>
              <a:off x="4314" y="3389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65557" name="Text Box 36"/>
            <p:cNvSpPr txBox="1">
              <a:spLocks noChangeArrowheads="1"/>
            </p:cNvSpPr>
            <p:nvPr/>
          </p:nvSpPr>
          <p:spPr bwMode="auto">
            <a:xfrm>
              <a:off x="4104" y="3048"/>
              <a:ext cx="31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 dirty="0">
                  <a:solidFill>
                    <a:prstClr val="black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65558" name="文本框 3"/>
          <p:cNvSpPr txBox="1">
            <a:spLocks noChangeArrowheads="1"/>
          </p:cNvSpPr>
          <p:nvPr/>
        </p:nvSpPr>
        <p:spPr bwMode="auto">
          <a:xfrm>
            <a:off x="1126304" y="2459457"/>
            <a:ext cx="5874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则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OBC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=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ar</a:t>
            </a: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, 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OBA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=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cr</a:t>
            </a: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, </a:t>
            </a:r>
            <a:r>
              <a:rPr lang="en-US" altLang="zh-CN" sz="2400" b="1" i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OAC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=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br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,</a:t>
            </a:r>
          </a:p>
        </p:txBody>
      </p:sp>
      <p:graphicFrame>
        <p:nvGraphicFramePr>
          <p:cNvPr id="65559" name="对象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34761"/>
              </p:ext>
            </p:extLst>
          </p:nvPr>
        </p:nvGraphicFramePr>
        <p:xfrm>
          <a:off x="2426672" y="2356810"/>
          <a:ext cx="266951" cy="68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0" r:id="rId3" imgW="152280" imgH="393480" progId="Equation.KSEE3">
                  <p:embed/>
                </p:oleObj>
              </mc:Choice>
              <mc:Fallback>
                <p:oleObj r:id="rId3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672" y="2356810"/>
                        <a:ext cx="266951" cy="689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0" name="对象 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534890"/>
              </p:ext>
            </p:extLst>
          </p:nvPr>
        </p:nvGraphicFramePr>
        <p:xfrm>
          <a:off x="5520529" y="2300696"/>
          <a:ext cx="295873" cy="76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1" r:id="rId5" imgW="152280" imgH="393480" progId="Equation.KSEE3">
                  <p:embed/>
                </p:oleObj>
              </mc:Choice>
              <mc:Fallback>
                <p:oleObj r:id="rId5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529" y="2300696"/>
                        <a:ext cx="295873" cy="76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1" name="对象 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803620"/>
              </p:ext>
            </p:extLst>
          </p:nvPr>
        </p:nvGraphicFramePr>
        <p:xfrm>
          <a:off x="3948613" y="2307680"/>
          <a:ext cx="340618" cy="75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2" r:id="rId6" imgW="152280" imgH="393480" progId="Equation.KSEE3">
                  <p:embed/>
                </p:oleObj>
              </mc:Choice>
              <mc:Fallback>
                <p:oleObj r:id="rId6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13" y="2307680"/>
                        <a:ext cx="340618" cy="750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62" name="文本框 8"/>
          <p:cNvSpPr txBox="1">
            <a:spLocks noChangeArrowheads="1"/>
          </p:cNvSpPr>
          <p:nvPr/>
        </p:nvSpPr>
        <p:spPr bwMode="auto">
          <a:xfrm>
            <a:off x="1209027" y="2859782"/>
            <a:ext cx="58749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aseline="-25000" dirty="0">
                <a:solidFill>
                  <a:prstClr val="black"/>
                </a:solidFill>
                <a:latin typeface="+mn-lt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ABC</a:t>
            </a:r>
            <a:r>
              <a:rPr lang="en-US" altLang="zh-CN" sz="2400" dirty="0">
                <a:solidFill>
                  <a:prstClr val="black"/>
                </a:solidFill>
                <a:latin typeface="+mn-lt"/>
              </a:rPr>
              <a:t>=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aseline="-25000" dirty="0">
                <a:solidFill>
                  <a:prstClr val="black"/>
                </a:solidFill>
                <a:latin typeface="+mn-lt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OBC </a:t>
            </a:r>
            <a:r>
              <a:rPr lang="en-US" altLang="zh-CN" sz="2400" dirty="0">
                <a:solidFill>
                  <a:prstClr val="black"/>
                </a:solidFill>
                <a:latin typeface="+mn-lt"/>
              </a:rPr>
              <a:t>+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aseline="-25000" dirty="0">
                <a:solidFill>
                  <a:prstClr val="black"/>
                </a:solidFill>
                <a:latin typeface="+mn-lt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OBA 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+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S</a:t>
            </a:r>
            <a:r>
              <a:rPr lang="en-US" altLang="zh-CN" sz="2400" baseline="-25000" dirty="0">
                <a:solidFill>
                  <a:prstClr val="black"/>
                </a:solidFill>
                <a:latin typeface="+mn-lt"/>
              </a:rPr>
              <a:t>△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+mn-lt"/>
                <a:ea typeface="仿宋" pitchFamily="49" charset="-122"/>
              </a:rPr>
              <a:t>OAC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</a:rPr>
              <a:t>=</a:t>
            </a:r>
            <a:r>
              <a:rPr lang="en-US" altLang="zh-CN" sz="2400" dirty="0">
                <a:solidFill>
                  <a:prstClr val="black"/>
                </a:solidFill>
                <a:latin typeface="+mn-lt"/>
              </a:rPr>
              <a:t>  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ar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+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cr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+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br</a:t>
            </a:r>
            <a:endParaRPr lang="en-US" altLang="zh-CN" sz="2400" b="1" i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</a:rPr>
              <a:t>=</a:t>
            </a:r>
            <a:r>
              <a:rPr lang="en-US" altLang="zh-CN" sz="2400" baseline="-25000" dirty="0">
                <a:solidFill>
                  <a:prstClr val="black"/>
                </a:solidFill>
                <a:latin typeface="+mn-lt"/>
              </a:rPr>
              <a:t>          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r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（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a+c+b</a:t>
            </a:r>
            <a:r>
              <a:rPr lang="zh-CN" altLang="en-US" sz="2400" b="1" dirty="0" smtClean="0">
                <a:solidFill>
                  <a:prstClr val="black"/>
                </a:solidFill>
                <a:latin typeface="+mn-lt"/>
                <a:ea typeface="仿宋" pitchFamily="49" charset="-122"/>
              </a:rPr>
              <a:t>）</a:t>
            </a:r>
            <a:endParaRPr lang="zh-CN" altLang="en-US" sz="2400" baseline="-25000" dirty="0">
              <a:solidFill>
                <a:prstClr val="black"/>
              </a:solidFill>
              <a:latin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prstClr val="black"/>
                </a:solidFill>
                <a:latin typeface="+mn-lt"/>
                <a:ea typeface="黑体" pitchFamily="49" charset="-122"/>
              </a:rPr>
              <a:t>=   </a:t>
            </a:r>
            <a:r>
              <a:rPr lang="en-US" altLang="zh-CN" sz="2400" b="1" i="1" dirty="0" err="1">
                <a:solidFill>
                  <a:prstClr val="black"/>
                </a:solidFill>
                <a:latin typeface="+mn-lt"/>
                <a:ea typeface="仿宋" pitchFamily="49" charset="-122"/>
              </a:rPr>
              <a:t>lr</a:t>
            </a:r>
            <a:endParaRPr lang="en-US" altLang="zh-CN" sz="2400" b="1" i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</p:txBody>
      </p:sp>
      <p:graphicFrame>
        <p:nvGraphicFramePr>
          <p:cNvPr id="65563" name="对象 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27165"/>
              </p:ext>
            </p:extLst>
          </p:nvPr>
        </p:nvGraphicFramePr>
        <p:xfrm>
          <a:off x="1511514" y="3453880"/>
          <a:ext cx="227573" cy="58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" r:id="rId7" imgW="152280" imgH="393480" progId="Equation.KSEE3">
                  <p:embed/>
                </p:oleObj>
              </mc:Choice>
              <mc:Fallback>
                <p:oleObj r:id="rId7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514" y="3453880"/>
                        <a:ext cx="227573" cy="58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4" name="对象 1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653421"/>
              </p:ext>
            </p:extLst>
          </p:nvPr>
        </p:nvGraphicFramePr>
        <p:xfrm>
          <a:off x="2294207" y="3442166"/>
          <a:ext cx="257774" cy="56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" r:id="rId8" imgW="152280" imgH="393480" progId="Equation.KSEE3">
                  <p:embed/>
                </p:oleObj>
              </mc:Choice>
              <mc:Fallback>
                <p:oleObj r:id="rId8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207" y="3442166"/>
                        <a:ext cx="257774" cy="56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5" name="对象 1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71444"/>
              </p:ext>
            </p:extLst>
          </p:nvPr>
        </p:nvGraphicFramePr>
        <p:xfrm>
          <a:off x="2990323" y="3421023"/>
          <a:ext cx="233555" cy="6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" r:id="rId9" imgW="152280" imgH="393480" progId="Equation.KSEE3">
                  <p:embed/>
                </p:oleObj>
              </mc:Choice>
              <mc:Fallback>
                <p:oleObj r:id="rId9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323" y="3421023"/>
                        <a:ext cx="233555" cy="6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6" name="对象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067425"/>
              </p:ext>
            </p:extLst>
          </p:nvPr>
        </p:nvGraphicFramePr>
        <p:xfrm>
          <a:off x="1485800" y="4500540"/>
          <a:ext cx="235616" cy="6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" r:id="rId10" imgW="152280" imgH="393480" progId="Equation.KSEE3">
                  <p:embed/>
                </p:oleObj>
              </mc:Choice>
              <mc:Fallback>
                <p:oleObj r:id="rId10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00" y="4500540"/>
                        <a:ext cx="235616" cy="60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7" name="对象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51879"/>
              </p:ext>
            </p:extLst>
          </p:nvPr>
        </p:nvGraphicFramePr>
        <p:xfrm>
          <a:off x="1607877" y="4003231"/>
          <a:ext cx="226352" cy="58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" r:id="rId11" imgW="152280" imgH="393480" progId="Equation.KSEE3">
                  <p:embed/>
                </p:oleObj>
              </mc:Choice>
              <mc:Fallback>
                <p:oleObj r:id="rId11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877" y="4003231"/>
                        <a:ext cx="226352" cy="584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8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320359" y="486578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491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65558" grpId="0"/>
      <p:bldP spid="6556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1350963" y="2474913"/>
            <a:ext cx="3135312" cy="1931987"/>
            <a:chOff x="-285" y="6187"/>
            <a:chExt cx="6584" cy="4054"/>
          </a:xfrm>
        </p:grpSpPr>
        <p:sp>
          <p:nvSpPr>
            <p:cNvPr id="66565" name="Text Box 17"/>
            <p:cNvSpPr txBox="1">
              <a:spLocks noChangeArrowheads="1"/>
            </p:cNvSpPr>
            <p:nvPr/>
          </p:nvSpPr>
          <p:spPr bwMode="auto">
            <a:xfrm>
              <a:off x="-285" y="9370"/>
              <a:ext cx="1885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66566" name="组合 45"/>
            <p:cNvGrpSpPr>
              <a:grpSpLocks/>
            </p:cNvGrpSpPr>
            <p:nvPr/>
          </p:nvGrpSpPr>
          <p:grpSpPr bwMode="auto">
            <a:xfrm>
              <a:off x="562" y="6187"/>
              <a:ext cx="5737" cy="4054"/>
              <a:chOff x="492125" y="3559175"/>
              <a:chExt cx="4684713" cy="2936359"/>
            </a:xfrm>
          </p:grpSpPr>
          <p:sp>
            <p:nvSpPr>
              <p:cNvPr id="2" name="Oval 2"/>
              <p:cNvSpPr>
                <a:spLocks noChangeArrowheads="1"/>
              </p:cNvSpPr>
              <p:nvPr/>
            </p:nvSpPr>
            <p:spPr bwMode="auto">
              <a:xfrm>
                <a:off x="1477361" y="4367457"/>
                <a:ext cx="1799377" cy="1679299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68" name="Line 4"/>
              <p:cNvSpPr>
                <a:spLocks noChangeShapeType="1"/>
              </p:cNvSpPr>
              <p:nvPr/>
            </p:nvSpPr>
            <p:spPr bwMode="auto">
              <a:xfrm>
                <a:off x="2368550" y="3944938"/>
                <a:ext cx="0" cy="12239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69" name="Line 6"/>
              <p:cNvSpPr>
                <a:spLocks noChangeShapeType="1"/>
              </p:cNvSpPr>
              <p:nvPr/>
            </p:nvSpPr>
            <p:spPr bwMode="auto">
              <a:xfrm>
                <a:off x="2368550" y="5168900"/>
                <a:ext cx="2060575" cy="10080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70" name="Line 9"/>
              <p:cNvSpPr>
                <a:spLocks noChangeShapeType="1"/>
              </p:cNvSpPr>
              <p:nvPr/>
            </p:nvSpPr>
            <p:spPr bwMode="auto">
              <a:xfrm flipV="1">
                <a:off x="506413" y="5168900"/>
                <a:ext cx="1862137" cy="7921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71" name="Line 13"/>
              <p:cNvSpPr>
                <a:spLocks noChangeShapeType="1"/>
              </p:cNvSpPr>
              <p:nvPr/>
            </p:nvSpPr>
            <p:spPr bwMode="auto">
              <a:xfrm flipH="1">
                <a:off x="506413" y="3944938"/>
                <a:ext cx="1862137" cy="20161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72" name="Line 14"/>
              <p:cNvSpPr>
                <a:spLocks noChangeShapeType="1"/>
              </p:cNvSpPr>
              <p:nvPr/>
            </p:nvSpPr>
            <p:spPr bwMode="auto">
              <a:xfrm>
                <a:off x="2368550" y="3944938"/>
                <a:ext cx="2060575" cy="22320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73" name="Line 15"/>
              <p:cNvSpPr>
                <a:spLocks noChangeShapeType="1"/>
              </p:cNvSpPr>
              <p:nvPr/>
            </p:nvSpPr>
            <p:spPr bwMode="auto">
              <a:xfrm>
                <a:off x="492125" y="5961063"/>
                <a:ext cx="3937000" cy="215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6574" name="Text Box 16"/>
              <p:cNvSpPr txBox="1">
                <a:spLocks noChangeArrowheads="1"/>
              </p:cNvSpPr>
              <p:nvPr/>
            </p:nvSpPr>
            <p:spPr bwMode="auto">
              <a:xfrm>
                <a:off x="1784350" y="3559175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6575" name="Text Box 18"/>
              <p:cNvSpPr txBox="1">
                <a:spLocks noChangeArrowheads="1"/>
              </p:cNvSpPr>
              <p:nvPr/>
            </p:nvSpPr>
            <p:spPr bwMode="auto">
              <a:xfrm>
                <a:off x="3979863" y="5935663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6576" name="Text Box 19"/>
              <p:cNvSpPr txBox="1">
                <a:spLocks noChangeArrowheads="1"/>
              </p:cNvSpPr>
              <p:nvPr/>
            </p:nvSpPr>
            <p:spPr bwMode="auto">
              <a:xfrm>
                <a:off x="1928813" y="4894263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6577" name="Oval 28"/>
              <p:cNvSpPr>
                <a:spLocks noChangeArrowheads="1"/>
              </p:cNvSpPr>
              <p:nvPr/>
            </p:nvSpPr>
            <p:spPr bwMode="auto">
              <a:xfrm>
                <a:off x="2333625" y="5135563"/>
                <a:ext cx="66675" cy="714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643011" y="1104672"/>
            <a:ext cx="79587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1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☉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  <a:sym typeface="宋体" pitchFamily="2" charset="-122"/>
              </a:rPr>
              <a:t>I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的内切圆，那么线段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IA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IB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,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有什么特点？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楷体" pitchFamily="49" charset="-122"/>
            </a:endParaRPr>
          </a:p>
        </p:txBody>
      </p:sp>
      <p:grpSp>
        <p:nvGrpSpPr>
          <p:cNvPr id="6" name="组合 8"/>
          <p:cNvGrpSpPr>
            <a:grpSpLocks/>
          </p:cNvGrpSpPr>
          <p:nvPr/>
        </p:nvGrpSpPr>
        <p:grpSpPr bwMode="auto">
          <a:xfrm>
            <a:off x="5364088" y="2073883"/>
            <a:ext cx="2587625" cy="1647825"/>
            <a:chOff x="4351" y="3522"/>
            <a:chExt cx="5434" cy="3461"/>
          </a:xfrm>
        </p:grpSpPr>
        <p:sp>
          <p:nvSpPr>
            <p:cNvPr id="66581" name="云形标注 5"/>
            <p:cNvSpPr>
              <a:spLocks noChangeArrowheads="1"/>
            </p:cNvSpPr>
            <p:nvPr/>
          </p:nvSpPr>
          <p:spPr bwMode="auto">
            <a:xfrm>
              <a:off x="4351" y="3522"/>
              <a:ext cx="5434" cy="3461"/>
            </a:xfrm>
            <a:prstGeom prst="cloudCallout">
              <a:avLst>
                <a:gd name="adj1" fmla="val -84173"/>
                <a:gd name="adj2" fmla="val 67909"/>
              </a:avLst>
            </a:prstGeom>
            <a:solidFill>
              <a:srgbClr val="85E0E0"/>
            </a:solidFill>
            <a:ln w="9525">
              <a:solidFill>
                <a:srgbClr val="FBFB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66582" name="文本框 6"/>
            <p:cNvSpPr txBox="1">
              <a:spLocks noChangeArrowheads="1"/>
            </p:cNvSpPr>
            <p:nvPr/>
          </p:nvSpPr>
          <p:spPr bwMode="auto">
            <a:xfrm>
              <a:off x="5121" y="3885"/>
              <a:ext cx="4310" cy="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线段</a:t>
              </a: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IA</a:t>
              </a:r>
              <a:r>
                <a:rPr lang="zh-CN" altLang="en-US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，</a:t>
              </a: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IB</a:t>
              </a:r>
              <a:r>
                <a:rPr lang="en-US" altLang="zh-CN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 ,</a:t>
              </a: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IC </a:t>
              </a:r>
              <a:r>
                <a:rPr lang="zh-CN" altLang="en-US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分别是</a:t>
              </a: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∠A</a:t>
              </a:r>
              <a:r>
                <a:rPr lang="zh-CN" altLang="en-US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，</a:t>
              </a: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∠B</a:t>
              </a:r>
              <a:r>
                <a:rPr lang="zh-CN" altLang="en-US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，</a:t>
              </a:r>
              <a:r>
                <a:rPr lang="en-US" altLang="zh-CN" b="1" i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∠C</a:t>
              </a:r>
              <a:r>
                <a:rPr lang="zh-CN" altLang="en-US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的平分线</a:t>
              </a:r>
              <a:r>
                <a:rPr lang="en-US" altLang="zh-CN" b="1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.</a:t>
              </a:r>
              <a:endParaRPr lang="zh-CN" altLang="en-US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25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26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7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3628339" y="491795"/>
            <a:ext cx="38972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  <a:sym typeface="+mn-ea"/>
              </a:rPr>
              <a:t>三角形的内心的定义和性质</a:t>
            </a:r>
          </a:p>
        </p:txBody>
      </p:sp>
      <p:grpSp>
        <p:nvGrpSpPr>
          <p:cNvPr id="29" name="组合 18"/>
          <p:cNvGrpSpPr/>
          <p:nvPr/>
        </p:nvGrpSpPr>
        <p:grpSpPr>
          <a:xfrm>
            <a:off x="1857473" y="530225"/>
            <a:ext cx="1712912" cy="428625"/>
            <a:chOff x="2056130" y="684067"/>
            <a:chExt cx="2021840" cy="485831"/>
          </a:xfrm>
        </p:grpSpPr>
        <p:sp>
          <p:nvSpPr>
            <p:cNvPr id="30" name="圆角矩形 29"/>
            <p:cNvSpPr/>
            <p:nvPr/>
          </p:nvSpPr>
          <p:spPr>
            <a:xfrm>
              <a:off x="2213530" y="684067"/>
              <a:ext cx="1684554" cy="45344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 typeface="Arial" pitchFamily="34" charset="0"/>
                <a:buNone/>
                <a:defRPr/>
              </a:pPr>
              <a:endParaRPr kumimoji="1" lang="zh-CN" altLang="en-US" sz="100" b="1" noProof="1">
                <a:solidFill>
                  <a:prstClr val="black"/>
                </a:solidFill>
              </a:endParaRPr>
            </a:p>
          </p:txBody>
        </p:sp>
        <p:sp>
          <p:nvSpPr>
            <p:cNvPr id="31" name="矩形 1"/>
            <p:cNvSpPr/>
            <p:nvPr/>
          </p:nvSpPr>
          <p:spPr>
            <a:xfrm>
              <a:off x="2056130" y="731692"/>
              <a:ext cx="2021840" cy="438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知识点</a:t>
              </a:r>
              <a:r>
                <a:rPr lang="en-US" altLang="zh-CN" sz="2400" b="1" dirty="0">
                  <a:solidFill>
                    <a:prstClr val="white"/>
                  </a:solidFill>
                  <a:ea typeface="黑体" panose="02010609060101010101" pitchFamily="2" charset="-122"/>
                </a:rPr>
                <a:t>3</a:t>
              </a:r>
              <a:endParaRPr lang="zh-CN" altLang="en-US" sz="2400" b="1" dirty="0">
                <a:solidFill>
                  <a:prstClr val="white"/>
                </a:solidFill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605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619250" y="1936750"/>
            <a:ext cx="3135313" cy="1931988"/>
            <a:chOff x="-285" y="6187"/>
            <a:chExt cx="6584" cy="4054"/>
          </a:xfrm>
        </p:grpSpPr>
        <p:sp>
          <p:nvSpPr>
            <p:cNvPr id="67586" name="Text Box 17"/>
            <p:cNvSpPr txBox="1">
              <a:spLocks noChangeArrowheads="1"/>
            </p:cNvSpPr>
            <p:nvPr/>
          </p:nvSpPr>
          <p:spPr bwMode="auto">
            <a:xfrm>
              <a:off x="-285" y="9370"/>
              <a:ext cx="1885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67587" name="组合 45"/>
            <p:cNvGrpSpPr>
              <a:grpSpLocks/>
            </p:cNvGrpSpPr>
            <p:nvPr/>
          </p:nvGrpSpPr>
          <p:grpSpPr bwMode="auto">
            <a:xfrm>
              <a:off x="562" y="6187"/>
              <a:ext cx="5737" cy="4054"/>
              <a:chOff x="492125" y="3559175"/>
              <a:chExt cx="4684713" cy="2936359"/>
            </a:xfrm>
          </p:grpSpPr>
          <p:sp>
            <p:nvSpPr>
              <p:cNvPr id="2" name="Oval 2"/>
              <p:cNvSpPr>
                <a:spLocks noChangeArrowheads="1"/>
              </p:cNvSpPr>
              <p:nvPr/>
            </p:nvSpPr>
            <p:spPr bwMode="auto">
              <a:xfrm>
                <a:off x="1477361" y="4367458"/>
                <a:ext cx="1799378" cy="167929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89" name="Line 4"/>
              <p:cNvSpPr>
                <a:spLocks noChangeShapeType="1"/>
              </p:cNvSpPr>
              <p:nvPr/>
            </p:nvSpPr>
            <p:spPr bwMode="auto">
              <a:xfrm>
                <a:off x="2368550" y="3944938"/>
                <a:ext cx="0" cy="12239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90" name="Line 6"/>
              <p:cNvSpPr>
                <a:spLocks noChangeShapeType="1"/>
              </p:cNvSpPr>
              <p:nvPr/>
            </p:nvSpPr>
            <p:spPr bwMode="auto">
              <a:xfrm>
                <a:off x="2368550" y="5168900"/>
                <a:ext cx="2060575" cy="10080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91" name="Line 9"/>
              <p:cNvSpPr>
                <a:spLocks noChangeShapeType="1"/>
              </p:cNvSpPr>
              <p:nvPr/>
            </p:nvSpPr>
            <p:spPr bwMode="auto">
              <a:xfrm flipV="1">
                <a:off x="506413" y="5168900"/>
                <a:ext cx="1862137" cy="7921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92" name="Line 13"/>
              <p:cNvSpPr>
                <a:spLocks noChangeShapeType="1"/>
              </p:cNvSpPr>
              <p:nvPr/>
            </p:nvSpPr>
            <p:spPr bwMode="auto">
              <a:xfrm flipH="1">
                <a:off x="506413" y="3944938"/>
                <a:ext cx="1862137" cy="20161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93" name="Line 14"/>
              <p:cNvSpPr>
                <a:spLocks noChangeShapeType="1"/>
              </p:cNvSpPr>
              <p:nvPr/>
            </p:nvSpPr>
            <p:spPr bwMode="auto">
              <a:xfrm>
                <a:off x="2368550" y="3944938"/>
                <a:ext cx="2060575" cy="22320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94" name="Line 15"/>
              <p:cNvSpPr>
                <a:spLocks noChangeShapeType="1"/>
              </p:cNvSpPr>
              <p:nvPr/>
            </p:nvSpPr>
            <p:spPr bwMode="auto">
              <a:xfrm>
                <a:off x="492125" y="5961063"/>
                <a:ext cx="3937000" cy="215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7595" name="Text Box 16"/>
              <p:cNvSpPr txBox="1">
                <a:spLocks noChangeArrowheads="1"/>
              </p:cNvSpPr>
              <p:nvPr/>
            </p:nvSpPr>
            <p:spPr bwMode="auto">
              <a:xfrm>
                <a:off x="1784350" y="3559175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7596" name="Text Box 18"/>
              <p:cNvSpPr txBox="1">
                <a:spLocks noChangeArrowheads="1"/>
              </p:cNvSpPr>
              <p:nvPr/>
            </p:nvSpPr>
            <p:spPr bwMode="auto">
              <a:xfrm>
                <a:off x="3979863" y="5935663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7597" name="Text Box 19"/>
              <p:cNvSpPr txBox="1">
                <a:spLocks noChangeArrowheads="1"/>
              </p:cNvSpPr>
              <p:nvPr/>
            </p:nvSpPr>
            <p:spPr bwMode="auto">
              <a:xfrm>
                <a:off x="1928813" y="4894263"/>
                <a:ext cx="1196975" cy="55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7598" name="Oval 28"/>
              <p:cNvSpPr>
                <a:spLocks noChangeArrowheads="1"/>
              </p:cNvSpPr>
              <p:nvPr/>
            </p:nvSpPr>
            <p:spPr bwMode="auto">
              <a:xfrm>
                <a:off x="2333625" y="5135563"/>
                <a:ext cx="66675" cy="714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1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552450" y="525463"/>
            <a:ext cx="82725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2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如图，分别过点作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的垂线，垂足分别为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F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G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，那么线段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IE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IF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IG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之间有什么关系？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楷体" pitchFamily="49" charset="-122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2700338" y="2598738"/>
            <a:ext cx="422275" cy="390525"/>
            <a:chOff x="2931" y="4664"/>
            <a:chExt cx="886" cy="823"/>
          </a:xfrm>
        </p:grpSpPr>
        <p:cxnSp>
          <p:nvCxnSpPr>
            <p:cNvPr id="67601" name="直接连接符 3"/>
            <p:cNvCxnSpPr>
              <a:cxnSpLocks noChangeShapeType="1"/>
            </p:cNvCxnSpPr>
            <p:nvPr/>
          </p:nvCxnSpPr>
          <p:spPr bwMode="auto">
            <a:xfrm flipH="1" flipV="1">
              <a:off x="2931" y="4853"/>
              <a:ext cx="886" cy="63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7602" name="组合 23"/>
            <p:cNvGrpSpPr>
              <a:grpSpLocks/>
            </p:cNvGrpSpPr>
            <p:nvPr/>
          </p:nvGrpSpPr>
          <p:grpSpPr bwMode="auto">
            <a:xfrm rot="2280000">
              <a:off x="2993" y="4664"/>
              <a:ext cx="252" cy="275"/>
              <a:chOff x="5720" y="6155"/>
              <a:chExt cx="253" cy="275"/>
            </a:xfrm>
          </p:grpSpPr>
          <p:cxnSp>
            <p:nvCxnSpPr>
              <p:cNvPr id="67603" name="直接连接符 21"/>
              <p:cNvCxnSpPr>
                <a:cxnSpLocks noChangeShapeType="1"/>
              </p:cNvCxnSpPr>
              <p:nvPr/>
            </p:nvCxnSpPr>
            <p:spPr bwMode="auto">
              <a:xfrm>
                <a:off x="5973" y="6155"/>
                <a:ext cx="0" cy="27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604" name="直接连接符 22"/>
              <p:cNvCxnSpPr>
                <a:cxnSpLocks noChangeShapeType="1"/>
              </p:cNvCxnSpPr>
              <p:nvPr/>
            </p:nvCxnSpPr>
            <p:spPr bwMode="auto">
              <a:xfrm flipH="1">
                <a:off x="5720" y="6158"/>
                <a:ext cx="252" cy="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组合 10"/>
          <p:cNvGrpSpPr>
            <a:grpSpLocks/>
          </p:cNvGrpSpPr>
          <p:nvPr/>
        </p:nvGrpSpPr>
        <p:grpSpPr bwMode="auto">
          <a:xfrm>
            <a:off x="2963863" y="2978150"/>
            <a:ext cx="149225" cy="577850"/>
            <a:chOff x="3486" y="5461"/>
            <a:chExt cx="309" cy="1212"/>
          </a:xfrm>
        </p:grpSpPr>
        <p:cxnSp>
          <p:nvCxnSpPr>
            <p:cNvPr id="67606" name="直接连接符 6"/>
            <p:cNvCxnSpPr>
              <a:cxnSpLocks noChangeShapeType="1"/>
            </p:cNvCxnSpPr>
            <p:nvPr/>
          </p:nvCxnSpPr>
          <p:spPr bwMode="auto">
            <a:xfrm flipH="1">
              <a:off x="3759" y="5461"/>
              <a:ext cx="36" cy="12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7607" name="组合 23"/>
            <p:cNvGrpSpPr>
              <a:grpSpLocks/>
            </p:cNvGrpSpPr>
            <p:nvPr/>
          </p:nvGrpSpPr>
          <p:grpSpPr bwMode="auto">
            <a:xfrm rot="-5400000">
              <a:off x="3487" y="6398"/>
              <a:ext cx="253" cy="275"/>
              <a:chOff x="5720" y="6155"/>
              <a:chExt cx="253" cy="275"/>
            </a:xfrm>
          </p:grpSpPr>
          <p:cxnSp>
            <p:nvCxnSpPr>
              <p:cNvPr id="67608" name="直接连接符 21"/>
              <p:cNvCxnSpPr>
                <a:cxnSpLocks noChangeShapeType="1"/>
              </p:cNvCxnSpPr>
              <p:nvPr/>
            </p:nvCxnSpPr>
            <p:spPr bwMode="auto">
              <a:xfrm>
                <a:off x="5973" y="6155"/>
                <a:ext cx="0" cy="27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609" name="直接连接符 22"/>
              <p:cNvCxnSpPr>
                <a:cxnSpLocks noChangeShapeType="1"/>
              </p:cNvCxnSpPr>
              <p:nvPr/>
            </p:nvCxnSpPr>
            <p:spPr bwMode="auto">
              <a:xfrm flipH="1">
                <a:off x="5720" y="6158"/>
                <a:ext cx="252" cy="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" name="组合 11"/>
          <p:cNvGrpSpPr>
            <a:grpSpLocks/>
          </p:cNvGrpSpPr>
          <p:nvPr/>
        </p:nvGrpSpPr>
        <p:grpSpPr bwMode="auto">
          <a:xfrm rot="-7320000">
            <a:off x="3305969" y="2672556"/>
            <a:ext cx="147638" cy="492125"/>
            <a:chOff x="3486" y="5638"/>
            <a:chExt cx="309" cy="1037"/>
          </a:xfrm>
        </p:grpSpPr>
        <p:cxnSp>
          <p:nvCxnSpPr>
            <p:cNvPr id="67611" name="直接连接符 12"/>
            <p:cNvCxnSpPr>
              <a:cxnSpLocks noChangeShapeType="1"/>
            </p:cNvCxnSpPr>
            <p:nvPr/>
          </p:nvCxnSpPr>
          <p:spPr bwMode="auto">
            <a:xfrm flipH="1">
              <a:off x="3784" y="5638"/>
              <a:ext cx="11" cy="10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7612" name="组合 23"/>
            <p:cNvGrpSpPr>
              <a:grpSpLocks/>
            </p:cNvGrpSpPr>
            <p:nvPr/>
          </p:nvGrpSpPr>
          <p:grpSpPr bwMode="auto">
            <a:xfrm rot="-5400000">
              <a:off x="3487" y="6398"/>
              <a:ext cx="253" cy="275"/>
              <a:chOff x="5720" y="6155"/>
              <a:chExt cx="253" cy="275"/>
            </a:xfrm>
          </p:grpSpPr>
          <p:cxnSp>
            <p:nvCxnSpPr>
              <p:cNvPr id="67613" name="直接连接符 21"/>
              <p:cNvCxnSpPr>
                <a:cxnSpLocks noChangeShapeType="1"/>
              </p:cNvCxnSpPr>
              <p:nvPr/>
            </p:nvCxnSpPr>
            <p:spPr bwMode="auto">
              <a:xfrm>
                <a:off x="5973" y="6155"/>
                <a:ext cx="0" cy="27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614" name="直接连接符 22"/>
              <p:cNvCxnSpPr>
                <a:cxnSpLocks noChangeShapeType="1"/>
              </p:cNvCxnSpPr>
              <p:nvPr/>
            </p:nvCxnSpPr>
            <p:spPr bwMode="auto">
              <a:xfrm flipH="1">
                <a:off x="5720" y="6158"/>
                <a:ext cx="252" cy="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7615" name="组合 19"/>
          <p:cNvGrpSpPr>
            <a:grpSpLocks/>
          </p:cNvGrpSpPr>
          <p:nvPr/>
        </p:nvGrpSpPr>
        <p:grpSpPr bwMode="auto">
          <a:xfrm>
            <a:off x="2500313" y="2382838"/>
            <a:ext cx="1382712" cy="1501775"/>
            <a:chOff x="2511" y="4215"/>
            <a:chExt cx="2901" cy="3150"/>
          </a:xfrm>
        </p:grpSpPr>
        <p:sp>
          <p:nvSpPr>
            <p:cNvPr id="67616" name="文本框 16"/>
            <p:cNvSpPr txBox="1">
              <a:spLocks noChangeArrowheads="1"/>
            </p:cNvSpPr>
            <p:nvPr/>
          </p:nvSpPr>
          <p:spPr bwMode="auto">
            <a:xfrm>
              <a:off x="2511" y="4215"/>
              <a:ext cx="677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  <a:sym typeface="宋体" pitchFamily="2" charset="-122"/>
                </a:rPr>
                <a:t>E</a:t>
              </a:r>
            </a:p>
          </p:txBody>
        </p:sp>
        <p:sp>
          <p:nvSpPr>
            <p:cNvPr id="67617" name="文本框 17"/>
            <p:cNvSpPr txBox="1">
              <a:spLocks noChangeArrowheads="1"/>
            </p:cNvSpPr>
            <p:nvPr/>
          </p:nvSpPr>
          <p:spPr bwMode="auto">
            <a:xfrm>
              <a:off x="4735" y="4470"/>
              <a:ext cx="677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F</a:t>
              </a:r>
            </a:p>
          </p:txBody>
        </p:sp>
        <p:sp>
          <p:nvSpPr>
            <p:cNvPr id="67618" name="文本框 18"/>
            <p:cNvSpPr txBox="1">
              <a:spLocks noChangeArrowheads="1"/>
            </p:cNvSpPr>
            <p:nvPr/>
          </p:nvSpPr>
          <p:spPr bwMode="auto">
            <a:xfrm>
              <a:off x="3459" y="6592"/>
              <a:ext cx="73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  <a:ea typeface="黑体" pitchFamily="49" charset="-122"/>
                </a:rPr>
                <a:t>G</a:t>
              </a: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100638" y="2471738"/>
            <a:ext cx="2225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IE=IF=IG</a:t>
            </a:r>
          </a:p>
        </p:txBody>
      </p:sp>
      <p:sp>
        <p:nvSpPr>
          <p:cNvPr id="37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38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9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741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976853" y="617243"/>
            <a:ext cx="4562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三角形内心的性质</a:t>
            </a:r>
          </a:p>
        </p:txBody>
      </p:sp>
      <p:sp>
        <p:nvSpPr>
          <p:cNvPr id="110" name="Text Box 27"/>
          <p:cNvSpPr txBox="1">
            <a:spLocks noChangeArrowheads="1"/>
          </p:cNvSpPr>
          <p:nvPr/>
        </p:nvSpPr>
        <p:spPr bwMode="auto">
          <a:xfrm>
            <a:off x="1340302" y="1248569"/>
            <a:ext cx="5783512" cy="646331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三角形的内心在三角形的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角平分线上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1340302" y="1826419"/>
            <a:ext cx="5783512" cy="646331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三角形的内心到三角形的三边距离相等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1619250" y="2690813"/>
            <a:ext cx="3136900" cy="1947862"/>
            <a:chOff x="1001" y="5649"/>
            <a:chExt cx="6585" cy="4089"/>
          </a:xfrm>
        </p:grpSpPr>
        <p:grpSp>
          <p:nvGrpSpPr>
            <p:cNvPr id="68614" name="组合 2"/>
            <p:cNvGrpSpPr>
              <a:grpSpLocks/>
            </p:cNvGrpSpPr>
            <p:nvPr/>
          </p:nvGrpSpPr>
          <p:grpSpPr bwMode="auto">
            <a:xfrm>
              <a:off x="1001" y="5649"/>
              <a:ext cx="6585" cy="4054"/>
              <a:chOff x="-285" y="6187"/>
              <a:chExt cx="6584" cy="4054"/>
            </a:xfrm>
          </p:grpSpPr>
          <p:sp>
            <p:nvSpPr>
              <p:cNvPr id="68615" name="Text Box 17"/>
              <p:cNvSpPr txBox="1">
                <a:spLocks noChangeArrowheads="1"/>
              </p:cNvSpPr>
              <p:nvPr/>
            </p:nvSpPr>
            <p:spPr bwMode="auto">
              <a:xfrm>
                <a:off x="-285" y="9370"/>
                <a:ext cx="1885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FF0000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grpSp>
            <p:nvGrpSpPr>
              <p:cNvPr id="68616" name="组合 45"/>
              <p:cNvGrpSpPr>
                <a:grpSpLocks/>
              </p:cNvGrpSpPr>
              <p:nvPr/>
            </p:nvGrpSpPr>
            <p:grpSpPr bwMode="auto">
              <a:xfrm>
                <a:off x="562" y="6187"/>
                <a:ext cx="5737" cy="4054"/>
                <a:chOff x="492125" y="3559175"/>
                <a:chExt cx="4684713" cy="2936430"/>
              </a:xfrm>
            </p:grpSpPr>
            <p:sp>
              <p:nvSpPr>
                <p:cNvPr id="4" name="Oval 2"/>
                <p:cNvSpPr>
                  <a:spLocks noChangeArrowheads="1"/>
                </p:cNvSpPr>
                <p:nvPr/>
              </p:nvSpPr>
              <p:spPr bwMode="auto">
                <a:xfrm>
                  <a:off x="1476513" y="4365398"/>
                  <a:ext cx="1798468" cy="1680033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18" name="Line 4"/>
                <p:cNvSpPr>
                  <a:spLocks noChangeShapeType="1"/>
                </p:cNvSpPr>
                <p:nvPr/>
              </p:nvSpPr>
              <p:spPr bwMode="auto">
                <a:xfrm>
                  <a:off x="2368550" y="3944938"/>
                  <a:ext cx="0" cy="122396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19" name="Line 6"/>
                <p:cNvSpPr>
                  <a:spLocks noChangeShapeType="1"/>
                </p:cNvSpPr>
                <p:nvPr/>
              </p:nvSpPr>
              <p:spPr bwMode="auto">
                <a:xfrm>
                  <a:off x="2368550" y="5168900"/>
                  <a:ext cx="2060575" cy="10080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2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06413" y="5168900"/>
                  <a:ext cx="1862137" cy="7921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2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06413" y="3944938"/>
                  <a:ext cx="1862137" cy="20161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22" name="Line 14"/>
                <p:cNvSpPr>
                  <a:spLocks noChangeShapeType="1"/>
                </p:cNvSpPr>
                <p:nvPr/>
              </p:nvSpPr>
              <p:spPr bwMode="auto">
                <a:xfrm>
                  <a:off x="2368550" y="3944938"/>
                  <a:ext cx="2060575" cy="22320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23" name="Line 15"/>
                <p:cNvSpPr>
                  <a:spLocks noChangeShapeType="1"/>
                </p:cNvSpPr>
                <p:nvPr/>
              </p:nvSpPr>
              <p:spPr bwMode="auto">
                <a:xfrm>
                  <a:off x="492125" y="5961063"/>
                  <a:ext cx="3937000" cy="2159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686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84350" y="3559175"/>
                  <a:ext cx="1196975" cy="559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686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79863" y="5935663"/>
                  <a:ext cx="1196975" cy="559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srgbClr val="FF0000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6862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28813" y="4894263"/>
                  <a:ext cx="1196975" cy="559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i="1">
                      <a:solidFill>
                        <a:srgbClr val="FF0000"/>
                      </a:solidFill>
                      <a:latin typeface="Times New Roman" pitchFamily="18" charset="0"/>
                    </a:rPr>
                    <a:t>I</a:t>
                  </a:r>
                </a:p>
              </p:txBody>
            </p:sp>
            <p:sp>
              <p:nvSpPr>
                <p:cNvPr id="68627" name="Oval 28"/>
                <p:cNvSpPr>
                  <a:spLocks noChangeArrowheads="1"/>
                </p:cNvSpPr>
                <p:nvPr/>
              </p:nvSpPr>
              <p:spPr bwMode="auto">
                <a:xfrm>
                  <a:off x="2333625" y="5135563"/>
                  <a:ext cx="66675" cy="714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100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68628" name="组合 4"/>
            <p:cNvGrpSpPr>
              <a:grpSpLocks/>
            </p:cNvGrpSpPr>
            <p:nvPr/>
          </p:nvGrpSpPr>
          <p:grpSpPr bwMode="auto">
            <a:xfrm>
              <a:off x="3270" y="7037"/>
              <a:ext cx="886" cy="823"/>
              <a:chOff x="2931" y="4664"/>
              <a:chExt cx="886" cy="823"/>
            </a:xfrm>
          </p:grpSpPr>
          <p:cxnSp>
            <p:nvCxnSpPr>
              <p:cNvPr id="68629" name="直接连接符 5"/>
              <p:cNvCxnSpPr>
                <a:cxnSpLocks noChangeShapeType="1"/>
              </p:cNvCxnSpPr>
              <p:nvPr/>
            </p:nvCxnSpPr>
            <p:spPr bwMode="auto">
              <a:xfrm flipH="1" flipV="1">
                <a:off x="2931" y="4853"/>
                <a:ext cx="886" cy="63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630" name="组合 23"/>
              <p:cNvGrpSpPr>
                <a:grpSpLocks/>
              </p:cNvGrpSpPr>
              <p:nvPr/>
            </p:nvGrpSpPr>
            <p:grpSpPr bwMode="auto">
              <a:xfrm rot="2280000">
                <a:off x="2993" y="4664"/>
                <a:ext cx="253" cy="275"/>
                <a:chOff x="5720" y="6155"/>
                <a:chExt cx="253" cy="275"/>
              </a:xfrm>
            </p:grpSpPr>
            <p:cxnSp>
              <p:nvCxnSpPr>
                <p:cNvPr id="68631" name="直接连接符 21"/>
                <p:cNvCxnSpPr>
                  <a:cxnSpLocks noChangeShapeType="1"/>
                </p:cNvCxnSpPr>
                <p:nvPr/>
              </p:nvCxnSpPr>
              <p:spPr bwMode="auto">
                <a:xfrm>
                  <a:off x="5973" y="6155"/>
                  <a:ext cx="0" cy="275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632" name="直接连接符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20" y="6158"/>
                  <a:ext cx="252" cy="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8633" name="组合 10"/>
            <p:cNvGrpSpPr>
              <a:grpSpLocks/>
            </p:cNvGrpSpPr>
            <p:nvPr/>
          </p:nvGrpSpPr>
          <p:grpSpPr bwMode="auto">
            <a:xfrm>
              <a:off x="3825" y="7834"/>
              <a:ext cx="309" cy="1212"/>
              <a:chOff x="3486" y="5461"/>
              <a:chExt cx="309" cy="1212"/>
            </a:xfrm>
          </p:grpSpPr>
          <p:cxnSp>
            <p:nvCxnSpPr>
              <p:cNvPr id="68634" name="直接连接符 6"/>
              <p:cNvCxnSpPr>
                <a:cxnSpLocks noChangeShapeType="1"/>
              </p:cNvCxnSpPr>
              <p:nvPr/>
            </p:nvCxnSpPr>
            <p:spPr bwMode="auto">
              <a:xfrm flipH="1">
                <a:off x="3759" y="5461"/>
                <a:ext cx="36" cy="121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635" name="组合 23"/>
              <p:cNvGrpSpPr>
                <a:grpSpLocks/>
              </p:cNvGrpSpPr>
              <p:nvPr/>
            </p:nvGrpSpPr>
            <p:grpSpPr bwMode="auto">
              <a:xfrm rot="-5400000">
                <a:off x="3487" y="6398"/>
                <a:ext cx="253" cy="275"/>
                <a:chOff x="5720" y="6155"/>
                <a:chExt cx="253" cy="275"/>
              </a:xfrm>
            </p:grpSpPr>
            <p:cxnSp>
              <p:nvCxnSpPr>
                <p:cNvPr id="68636" name="直接连接符 21"/>
                <p:cNvCxnSpPr>
                  <a:cxnSpLocks noChangeShapeType="1"/>
                </p:cNvCxnSpPr>
                <p:nvPr/>
              </p:nvCxnSpPr>
              <p:spPr bwMode="auto">
                <a:xfrm>
                  <a:off x="5973" y="6155"/>
                  <a:ext cx="0" cy="275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637" name="直接连接符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20" y="6158"/>
                  <a:ext cx="252" cy="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8638" name="组合 11"/>
            <p:cNvGrpSpPr>
              <a:grpSpLocks/>
            </p:cNvGrpSpPr>
            <p:nvPr/>
          </p:nvGrpSpPr>
          <p:grpSpPr bwMode="auto">
            <a:xfrm rot="-7320000">
              <a:off x="4536" y="7185"/>
              <a:ext cx="309" cy="1037"/>
              <a:chOff x="3486" y="5638"/>
              <a:chExt cx="309" cy="1037"/>
            </a:xfrm>
          </p:grpSpPr>
          <p:cxnSp>
            <p:nvCxnSpPr>
              <p:cNvPr id="68639" name="直接连接符 12"/>
              <p:cNvCxnSpPr>
                <a:cxnSpLocks noChangeShapeType="1"/>
              </p:cNvCxnSpPr>
              <p:nvPr/>
            </p:nvCxnSpPr>
            <p:spPr bwMode="auto">
              <a:xfrm flipH="1">
                <a:off x="3784" y="5638"/>
                <a:ext cx="11" cy="10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640" name="组合 23"/>
              <p:cNvGrpSpPr>
                <a:grpSpLocks/>
              </p:cNvGrpSpPr>
              <p:nvPr/>
            </p:nvGrpSpPr>
            <p:grpSpPr bwMode="auto">
              <a:xfrm rot="-5400000">
                <a:off x="3487" y="6398"/>
                <a:ext cx="253" cy="275"/>
                <a:chOff x="5720" y="6155"/>
                <a:chExt cx="253" cy="275"/>
              </a:xfrm>
            </p:grpSpPr>
            <p:cxnSp>
              <p:nvCxnSpPr>
                <p:cNvPr id="68641" name="直接连接符 21"/>
                <p:cNvCxnSpPr>
                  <a:cxnSpLocks noChangeShapeType="1"/>
                </p:cNvCxnSpPr>
                <p:nvPr/>
              </p:nvCxnSpPr>
              <p:spPr bwMode="auto">
                <a:xfrm>
                  <a:off x="5973" y="6155"/>
                  <a:ext cx="0" cy="275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642" name="直接连接符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20" y="6158"/>
                  <a:ext cx="252" cy="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8643" name="组合 19"/>
            <p:cNvGrpSpPr>
              <a:grpSpLocks/>
            </p:cNvGrpSpPr>
            <p:nvPr/>
          </p:nvGrpSpPr>
          <p:grpSpPr bwMode="auto">
            <a:xfrm>
              <a:off x="2850" y="6588"/>
              <a:ext cx="2901" cy="3150"/>
              <a:chOff x="2511" y="4215"/>
              <a:chExt cx="2901" cy="3150"/>
            </a:xfrm>
          </p:grpSpPr>
          <p:sp>
            <p:nvSpPr>
              <p:cNvPr id="68644" name="文本框 16"/>
              <p:cNvSpPr txBox="1">
                <a:spLocks noChangeArrowheads="1"/>
              </p:cNvSpPr>
              <p:nvPr/>
            </p:nvSpPr>
            <p:spPr bwMode="auto">
              <a:xfrm>
                <a:off x="2511" y="4215"/>
                <a:ext cx="677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  <a:ea typeface="黑体" pitchFamily="49" charset="-122"/>
                    <a:sym typeface="宋体" pitchFamily="2" charset="-122"/>
                  </a:rPr>
                  <a:t>E</a:t>
                </a:r>
              </a:p>
            </p:txBody>
          </p:sp>
          <p:sp>
            <p:nvSpPr>
              <p:cNvPr id="68645" name="文本框 17"/>
              <p:cNvSpPr txBox="1">
                <a:spLocks noChangeArrowheads="1"/>
              </p:cNvSpPr>
              <p:nvPr/>
            </p:nvSpPr>
            <p:spPr bwMode="auto">
              <a:xfrm>
                <a:off x="4735" y="4470"/>
                <a:ext cx="677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  <a:ea typeface="黑体" pitchFamily="49" charset="-122"/>
                    <a:sym typeface="宋体" pitchFamily="2" charset="-122"/>
                  </a:rPr>
                  <a:t>F</a:t>
                </a:r>
              </a:p>
            </p:txBody>
          </p:sp>
          <p:sp>
            <p:nvSpPr>
              <p:cNvPr id="68646" name="文本框 18"/>
              <p:cNvSpPr txBox="1">
                <a:spLocks noChangeArrowheads="1"/>
              </p:cNvSpPr>
              <p:nvPr/>
            </p:nvSpPr>
            <p:spPr bwMode="auto">
              <a:xfrm>
                <a:off x="3459" y="6592"/>
                <a:ext cx="756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  <a:ea typeface="黑体" pitchFamily="49" charset="-122"/>
                    <a:sym typeface="宋体" pitchFamily="2" charset="-122"/>
                  </a:rPr>
                  <a:t>G</a:t>
                </a:r>
              </a:p>
            </p:txBody>
          </p:sp>
        </p:grpSp>
      </p:grpSp>
      <p:sp>
        <p:nvSpPr>
          <p:cNvPr id="113" name="AutoShape 30"/>
          <p:cNvSpPr>
            <a:spLocks noChangeArrowheads="1"/>
          </p:cNvSpPr>
          <p:nvPr/>
        </p:nvSpPr>
        <p:spPr bwMode="auto">
          <a:xfrm>
            <a:off x="4754563" y="3014663"/>
            <a:ext cx="3847177" cy="1560655"/>
          </a:xfrm>
          <a:prstGeom prst="wedgeRectCallout">
            <a:avLst>
              <a:gd name="adj1" fmla="val -92233"/>
              <a:gd name="adj2" fmla="val -2461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EEECE1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sz="2400" b="1" i="1" dirty="0">
                <a:solidFill>
                  <a:srgbClr val="EEECE1"/>
                </a:solidFill>
                <a:ea typeface="宋体" pitchFamily="2" charset="-122"/>
              </a:rPr>
              <a:t> IA</a:t>
            </a:r>
            <a:r>
              <a:rPr lang="zh-CN" altLang="en-US" sz="2400" b="1" i="1" dirty="0">
                <a:solidFill>
                  <a:srgbClr val="EEECE1"/>
                </a:solidFill>
                <a:ea typeface="宋体" pitchFamily="2" charset="-122"/>
              </a:rPr>
              <a:t>，</a:t>
            </a:r>
            <a:r>
              <a:rPr lang="en-US" altLang="zh-CN" sz="2400" b="1" i="1" dirty="0">
                <a:solidFill>
                  <a:srgbClr val="EEECE1"/>
                </a:solidFill>
                <a:ea typeface="宋体" pitchFamily="2" charset="-122"/>
              </a:rPr>
              <a:t>IB</a:t>
            </a:r>
            <a:r>
              <a:rPr lang="zh-CN" altLang="en-US" sz="2400" b="1" i="1" dirty="0">
                <a:solidFill>
                  <a:srgbClr val="EEECE1"/>
                </a:solidFill>
                <a:ea typeface="宋体" pitchFamily="2" charset="-122"/>
              </a:rPr>
              <a:t>，</a:t>
            </a:r>
            <a:r>
              <a:rPr lang="en-US" altLang="zh-CN" sz="2400" b="1" i="1" dirty="0">
                <a:solidFill>
                  <a:srgbClr val="EEECE1"/>
                </a:solidFill>
                <a:ea typeface="宋体" pitchFamily="2" charset="-122"/>
              </a:rPr>
              <a:t>IC</a:t>
            </a:r>
            <a:r>
              <a:rPr lang="zh-CN" altLang="en-US" sz="2400" b="1" dirty="0">
                <a:solidFill>
                  <a:srgbClr val="EEECE1"/>
                </a:solidFill>
                <a:ea typeface="黑体" pitchFamily="49" charset="-122"/>
              </a:rPr>
              <a:t>是△</a:t>
            </a:r>
            <a:r>
              <a:rPr lang="en-US" altLang="zh-CN" sz="2400" b="1" i="1" dirty="0">
                <a:solidFill>
                  <a:srgbClr val="EEECE1"/>
                </a:solidFill>
                <a:ea typeface="黑体" pitchFamily="49" charset="-122"/>
              </a:rPr>
              <a:t>ABC</a:t>
            </a:r>
            <a:r>
              <a:rPr lang="zh-CN" altLang="en-US" sz="2400" b="1" dirty="0">
                <a:solidFill>
                  <a:srgbClr val="EEECE1"/>
                </a:solidFill>
                <a:ea typeface="黑体" pitchFamily="49" charset="-122"/>
              </a:rPr>
              <a:t>的角平分线，</a:t>
            </a:r>
            <a:r>
              <a:rPr lang="en-US" altLang="zh-CN" sz="2400" b="1" i="1" dirty="0">
                <a:solidFill>
                  <a:srgbClr val="EEECE1"/>
                </a:solidFill>
                <a:ea typeface="黑体" pitchFamily="49" charset="-122"/>
                <a:sym typeface="微软雅黑" pitchFamily="34" charset="-122"/>
              </a:rPr>
              <a:t>IE=IF=IG</a:t>
            </a:r>
            <a:r>
              <a:rPr lang="en-US" altLang="zh-CN" sz="2400" b="1" dirty="0">
                <a:solidFill>
                  <a:srgbClr val="EEECE1"/>
                </a:solidFill>
                <a:ea typeface="黑体" pitchFamily="49" charset="-122"/>
              </a:rPr>
              <a:t>.</a:t>
            </a:r>
          </a:p>
        </p:txBody>
      </p:sp>
      <p:sp>
        <p:nvSpPr>
          <p:cNvPr id="4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  <p:sp>
        <p:nvSpPr>
          <p:cNvPr id="42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3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334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10" grpId="0" bldLvl="0" animBg="1"/>
      <p:bldP spid="2" grpId="0" bldLvl="0" animBg="1"/>
      <p:bldP spid="113" grpId="0" bldLvl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框 69633"/>
          <p:cNvSpPr txBox="1">
            <a:spLocks noChangeArrowheads="1"/>
          </p:cNvSpPr>
          <p:nvPr/>
        </p:nvSpPr>
        <p:spPr bwMode="auto">
          <a:xfrm>
            <a:off x="826106" y="877888"/>
            <a:ext cx="7771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如图，△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中，∠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=43°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，∠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C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=61 °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，点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I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是△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的内心，求∠</a:t>
            </a:r>
            <a:r>
              <a:rPr lang="zh-CN" altLang="en-US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BIC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的度数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.</a:t>
            </a:r>
          </a:p>
        </p:txBody>
      </p:sp>
      <p:sp>
        <p:nvSpPr>
          <p:cNvPr id="69640" name="文本框 69639"/>
          <p:cNvSpPr txBox="1">
            <a:spLocks noChangeArrowheads="1"/>
          </p:cNvSpPr>
          <p:nvPr/>
        </p:nvSpPr>
        <p:spPr bwMode="auto">
          <a:xfrm>
            <a:off x="1000796" y="1989782"/>
            <a:ext cx="3051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解：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连接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IB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IC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.</a:t>
            </a:r>
          </a:p>
        </p:txBody>
      </p:sp>
      <p:grpSp>
        <p:nvGrpSpPr>
          <p:cNvPr id="69635" name="组合 4"/>
          <p:cNvGrpSpPr>
            <a:grpSpLocks/>
          </p:cNvGrpSpPr>
          <p:nvPr/>
        </p:nvGrpSpPr>
        <p:grpSpPr bwMode="auto">
          <a:xfrm>
            <a:off x="6287293" y="1818981"/>
            <a:ext cx="1620838" cy="1027112"/>
            <a:chOff x="9468" y="4379"/>
            <a:chExt cx="3401" cy="2154"/>
          </a:xfrm>
        </p:grpSpPr>
        <p:cxnSp>
          <p:nvCxnSpPr>
            <p:cNvPr id="69636" name="直接连接符 1"/>
            <p:cNvCxnSpPr>
              <a:cxnSpLocks noChangeShapeType="1"/>
            </p:cNvCxnSpPr>
            <p:nvPr/>
          </p:nvCxnSpPr>
          <p:spPr bwMode="auto">
            <a:xfrm flipH="1">
              <a:off x="9468" y="4379"/>
              <a:ext cx="2381" cy="2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37" name="直接连接符 2"/>
            <p:cNvCxnSpPr>
              <a:cxnSpLocks noChangeShapeType="1"/>
            </p:cNvCxnSpPr>
            <p:nvPr/>
          </p:nvCxnSpPr>
          <p:spPr bwMode="auto">
            <a:xfrm>
              <a:off x="11849" y="4379"/>
              <a:ext cx="1021" cy="2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38" name="直接连接符 3"/>
            <p:cNvCxnSpPr>
              <a:cxnSpLocks noChangeShapeType="1"/>
            </p:cNvCxnSpPr>
            <p:nvPr/>
          </p:nvCxnSpPr>
          <p:spPr bwMode="auto">
            <a:xfrm>
              <a:off x="9497" y="6533"/>
              <a:ext cx="337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6312693" y="2520656"/>
            <a:ext cx="1001713" cy="3143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7260431" y="2520656"/>
            <a:ext cx="647700" cy="3238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1" name="椭圆 8"/>
          <p:cNvSpPr>
            <a:spLocks noChangeArrowheads="1"/>
          </p:cNvSpPr>
          <p:nvPr/>
        </p:nvSpPr>
        <p:spPr bwMode="auto">
          <a:xfrm>
            <a:off x="7257256" y="2501606"/>
            <a:ext cx="57150" cy="571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00" b="1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9642" name="文本框 10"/>
          <p:cNvSpPr txBox="1">
            <a:spLocks noChangeArrowheads="1"/>
          </p:cNvSpPr>
          <p:nvPr/>
        </p:nvSpPr>
        <p:spPr bwMode="auto">
          <a:xfrm>
            <a:off x="7174706" y="1574506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A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9643" name="文本框 11"/>
          <p:cNvSpPr txBox="1">
            <a:spLocks noChangeArrowheads="1"/>
          </p:cNvSpPr>
          <p:nvPr/>
        </p:nvSpPr>
        <p:spPr bwMode="auto">
          <a:xfrm>
            <a:off x="6066631" y="275560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B</a:t>
            </a:r>
            <a:endParaRPr lang="en-US" altLang="zh-CN" b="1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9644" name="文本框 12"/>
          <p:cNvSpPr txBox="1">
            <a:spLocks noChangeArrowheads="1"/>
          </p:cNvSpPr>
          <p:nvPr/>
        </p:nvSpPr>
        <p:spPr bwMode="auto">
          <a:xfrm>
            <a:off x="7941468" y="2727031"/>
            <a:ext cx="334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C</a:t>
            </a:r>
            <a:endParaRPr lang="en-US" altLang="zh-CN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9645" name="文本框 13"/>
          <p:cNvSpPr txBox="1">
            <a:spLocks noChangeArrowheads="1"/>
          </p:cNvSpPr>
          <p:nvPr/>
        </p:nvSpPr>
        <p:spPr bwMode="auto">
          <a:xfrm>
            <a:off x="7176293" y="2195218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I</a:t>
            </a:r>
            <a:endParaRPr lang="en-US" altLang="zh-CN" b="1">
              <a:solidFill>
                <a:prstClr val="black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447700" y="2496198"/>
            <a:ext cx="4180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∵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点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△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  <a:sym typeface="宋体" pitchFamily="2" charset="-122"/>
              </a:rPr>
              <a:t>ABC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的内心</a:t>
            </a:r>
            <a:r>
              <a:rPr lang="zh-CN" altLang="en-US" sz="24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</a:rPr>
              <a:t>，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447700" y="2946048"/>
            <a:ext cx="6049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IB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IC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分别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∠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B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的平分线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，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550966" y="3363206"/>
            <a:ext cx="3751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在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△</a:t>
            </a:r>
            <a:r>
              <a:rPr lang="en-US" altLang="zh-CN" sz="2400" b="1" i="1" dirty="0">
                <a:solidFill>
                  <a:prstClr val="black"/>
                </a:solidFill>
                <a:latin typeface="+mn-lt"/>
                <a:ea typeface="仿宋" pitchFamily="49" charset="-122"/>
                <a:sym typeface="宋体" pitchFamily="2" charset="-122"/>
              </a:rPr>
              <a:t>IBC</a:t>
            </a:r>
            <a:r>
              <a:rPr lang="zh-CN" altLang="en-US" sz="2400" b="1" dirty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中</a:t>
            </a:r>
            <a:r>
              <a:rPr lang="zh-CN" altLang="en-US" sz="2400" b="1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，</a:t>
            </a:r>
          </a:p>
        </p:txBody>
      </p:sp>
      <p:graphicFrame>
        <p:nvGraphicFramePr>
          <p:cNvPr id="18" name="对象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14242"/>
              </p:ext>
            </p:extLst>
          </p:nvPr>
        </p:nvGraphicFramePr>
        <p:xfrm>
          <a:off x="3426671" y="3467683"/>
          <a:ext cx="30400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" name="Equation" r:id="rId3" imgW="1942920" imgH="228600" progId="Equation.DSMT4">
                  <p:embed/>
                </p:oleObj>
              </mc:Choice>
              <mc:Fallback>
                <p:oleObj name="Equation" r:id="rId3" imgW="1942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71" y="3467683"/>
                        <a:ext cx="30400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13659"/>
              </p:ext>
            </p:extLst>
          </p:nvPr>
        </p:nvGraphicFramePr>
        <p:xfrm>
          <a:off x="4090762" y="3823212"/>
          <a:ext cx="2124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762" y="3823212"/>
                        <a:ext cx="21240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58400"/>
              </p:ext>
            </p:extLst>
          </p:nvPr>
        </p:nvGraphicFramePr>
        <p:xfrm>
          <a:off x="4090762" y="4386774"/>
          <a:ext cx="20462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Equation" r:id="rId7" imgW="1307880" imgH="393480" progId="Equation.DSMT4">
                  <p:embed/>
                </p:oleObj>
              </mc:Choice>
              <mc:Fallback>
                <p:oleObj name="Equation" r:id="rId7" imgW="130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762" y="4386774"/>
                        <a:ext cx="2046287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49116"/>
              </p:ext>
            </p:extLst>
          </p:nvPr>
        </p:nvGraphicFramePr>
        <p:xfrm>
          <a:off x="6162449" y="4501074"/>
          <a:ext cx="6969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3" name="Equation" r:id="rId9" imgW="444240" imgH="203040" progId="Equation.DSMT4">
                  <p:embed/>
                </p:oleObj>
              </mc:Choice>
              <mc:Fallback>
                <p:oleObj name="Equation" r:id="rId9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449" y="4501074"/>
                        <a:ext cx="6969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6" name="文本框 1"/>
          <p:cNvSpPr txBox="1">
            <a:spLocks noChangeArrowheads="1"/>
          </p:cNvSpPr>
          <p:nvPr/>
        </p:nvSpPr>
        <p:spPr bwMode="auto">
          <a:xfrm>
            <a:off x="2902541" y="527936"/>
            <a:ext cx="5142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利用三角形内心的性质求角度</a:t>
            </a:r>
          </a:p>
        </p:txBody>
      </p:sp>
      <p:grpSp>
        <p:nvGrpSpPr>
          <p:cNvPr id="26" name="组合 6"/>
          <p:cNvGrpSpPr/>
          <p:nvPr/>
        </p:nvGrpSpPr>
        <p:grpSpPr>
          <a:xfrm>
            <a:off x="715921" y="511175"/>
            <a:ext cx="1889125" cy="460375"/>
            <a:chOff x="397404" y="556710"/>
            <a:chExt cx="1888409" cy="461119"/>
          </a:xfrm>
        </p:grpSpPr>
        <p:grpSp>
          <p:nvGrpSpPr>
            <p:cNvPr id="27" name="组合 5"/>
            <p:cNvGrpSpPr/>
            <p:nvPr/>
          </p:nvGrpSpPr>
          <p:grpSpPr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29" name="椭圆 5"/>
              <p:cNvSpPr/>
              <p:nvPr/>
            </p:nvSpPr>
            <p:spPr>
              <a:xfrm>
                <a:off x="2177459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椭圆 8"/>
              <p:cNvSpPr/>
              <p:nvPr/>
            </p:nvSpPr>
            <p:spPr>
              <a:xfrm>
                <a:off x="2507551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椭圆 9"/>
              <p:cNvSpPr/>
              <p:nvPr/>
            </p:nvSpPr>
            <p:spPr>
              <a:xfrm>
                <a:off x="2837642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椭圆 24"/>
              <p:cNvSpPr/>
              <p:nvPr/>
            </p:nvSpPr>
            <p:spPr>
              <a:xfrm>
                <a:off x="3167734" y="-557354"/>
                <a:ext cx="426897" cy="425725"/>
              </a:xfrm>
              <a:prstGeom prst="ellipse">
                <a:avLst/>
              </a:prstGeom>
              <a:solidFill>
                <a:srgbClr val="008BBB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椭圆 10"/>
              <p:cNvSpPr/>
              <p:nvPr/>
            </p:nvSpPr>
            <p:spPr>
              <a:xfrm>
                <a:off x="3567652" y="-557354"/>
                <a:ext cx="426897" cy="425725"/>
              </a:xfrm>
              <a:prstGeom prst="ellipse">
                <a:avLst/>
              </a:prstGeom>
              <a:solidFill>
                <a:srgbClr val="0085B4"/>
              </a:solidFill>
              <a:ln w="25400">
                <a:noFill/>
              </a:ln>
            </p:spPr>
            <p:txBody>
              <a:bodyPr lIns="91437" tIns="45718" rIns="91437" bIns="45718" anchor="ctr"/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文本框 11"/>
            <p:cNvSpPr txBox="1"/>
            <p:nvPr/>
          </p:nvSpPr>
          <p:spPr>
            <a:xfrm>
              <a:off x="397404" y="556710"/>
              <a:ext cx="1829779" cy="4600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7" tIns="45718" rIns="91437" bIns="45718" anchor="t">
              <a:spAutoFit/>
            </a:bodyPr>
            <a:lstStyle/>
            <a:p>
              <a:pPr algn="dist" defTabSz="1219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素养考点 </a:t>
              </a:r>
              <a:r>
                <a:rPr lang="en-US" altLang="zh-CN" sz="24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4</a:t>
              </a:r>
              <a:endParaRPr lang="zh-CN" altLang="en-US" sz="24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4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5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15682450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2" grpId="0"/>
      <p:bldP spid="69643" grpId="0"/>
      <p:bldP spid="69644" grpId="0"/>
      <p:bldP spid="69645" grpId="0"/>
      <p:bldP spid="15" grpId="0"/>
      <p:bldP spid="16" grpId="0"/>
      <p:bldP spid="1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文本框 99"/>
          <p:cNvSpPr txBox="1">
            <a:spLocks noChangeArrowheads="1"/>
          </p:cNvSpPr>
          <p:nvPr/>
        </p:nvSpPr>
        <p:spPr bwMode="auto">
          <a:xfrm>
            <a:off x="1086089" y="626179"/>
            <a:ext cx="778779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ea typeface="黑体" panose="02010609060101010101" pitchFamily="2" charset="-122"/>
                <a:sym typeface="微软雅黑" panose="020B0503020204020204" pitchFamily="34" charset="-122"/>
              </a:rPr>
              <a:t>4.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图,在△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中,点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是△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的内心,则∠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PBC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+∠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PCA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+∠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PAB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            .</a:t>
            </a:r>
            <a:endParaRPr lang="zh-CN" altLang="zh-CN" sz="2800" b="1" dirty="0">
              <a:solidFill>
                <a:prstClr val="black"/>
              </a:solidFill>
              <a:latin typeface="Times New Roman"/>
              <a:ea typeface="楷体" pitchFamily="49" charset="-122"/>
            </a:endParaRP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815974" y="1906883"/>
            <a:ext cx="832802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解析：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∵点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是△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的内心,</a:t>
            </a:r>
            <a:endParaRPr lang="en-US" altLang="zh-CN" sz="2800" b="1" dirty="0">
              <a:solidFill>
                <a:prstClr val="black"/>
              </a:solidFill>
              <a:latin typeface="+mn-lt"/>
              <a:ea typeface="仿宋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PB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平分∠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ABC,PA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平分∠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BAC,PC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平分∠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ACB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,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∴∠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PBC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+∠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PCA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+∠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PAB</a:t>
            </a:r>
            <a:r>
              <a:rPr lang="zh-CN" altLang="zh-CN" sz="2800" b="1" dirty="0">
                <a:solidFill>
                  <a:prstClr val="black"/>
                </a:solidFill>
                <a:latin typeface="+mn-lt"/>
                <a:ea typeface="仿宋" pitchFamily="49" charset="-122"/>
              </a:rPr>
              <a:t>=90°.</a:t>
            </a:r>
          </a:p>
        </p:txBody>
      </p:sp>
      <p:sp>
        <p:nvSpPr>
          <p:cNvPr id="9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5459494" y="121433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90</a:t>
            </a:r>
            <a:r>
              <a:rPr lang="zh-CN" altLang="zh-CN" sz="2800" b="1" dirty="0">
                <a:solidFill>
                  <a:srgbClr val="FF0000"/>
                </a:solidFill>
                <a:ea typeface="楷体" pitchFamily="49" charset="-122"/>
              </a:rPr>
              <a:t>°</a:t>
            </a:r>
            <a:endParaRPr lang="zh-CN" altLang="en-US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22605" y="1743740"/>
            <a:ext cx="978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88" y="1769358"/>
            <a:ext cx="1424940" cy="123444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828" r="14489"/>
          <a:stretch/>
        </p:blipFill>
        <p:spPr bwMode="auto">
          <a:xfrm>
            <a:off x="311995" y="584538"/>
            <a:ext cx="684529" cy="6892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816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73019"/>
              </p:ext>
            </p:extLst>
          </p:nvPr>
        </p:nvGraphicFramePr>
        <p:xfrm>
          <a:off x="754477" y="669852"/>
          <a:ext cx="7772843" cy="3964062"/>
        </p:xfrm>
        <a:graphic>
          <a:graphicData uri="http://schemas.openxmlformats.org/drawingml/2006/table">
            <a:tbl>
              <a:tblPr/>
              <a:tblGrid>
                <a:gridCol w="1342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3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6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61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名称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确定方法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图形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性质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7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外心：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三角形外接圆的圆心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8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内心：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三角形内切圆的圆心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2313250" y="1530404"/>
            <a:ext cx="1424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三角形三边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中垂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线的交点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5893141" y="1355694"/>
            <a:ext cx="2464058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sz="2000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1.</a:t>
            </a:r>
            <a:r>
              <a:rPr kumimoji="1" lang="en-US" altLang="zh-CN" sz="2000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OA=OB=OC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sz="2000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2.</a:t>
            </a:r>
            <a:r>
              <a:rPr kumimoji="1" lang="zh-CN" altLang="en-US" sz="2000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 pitchFamily="18" charset="0"/>
              </a:rPr>
              <a:t>外心不一定在三角形的内部．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2362614" y="3165409"/>
            <a:ext cx="1467068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sz="2000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三角形三条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角平分</a:t>
            </a:r>
            <a:r>
              <a:rPr kumimoji="1" lang="zh-CN" altLang="en-US" sz="2000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线的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zh-CN" altLang="en-US" sz="2000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交点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5908684" y="2943476"/>
            <a:ext cx="2432972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 pitchFamily="18" charset="0"/>
              </a:rPr>
              <a:t>到三边的距离相等；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2.</a:t>
            </a:r>
            <a:r>
              <a:rPr kumimoji="1" lang="en-US" altLang="zh-CN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OA</a:t>
            </a:r>
            <a:r>
              <a:rPr kumimoji="1" lang="zh-CN" altLang="en-US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OB</a:t>
            </a:r>
            <a:r>
              <a:rPr kumimoji="1" lang="zh-CN" altLang="en-US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OC</a:t>
            </a:r>
            <a:r>
              <a:rPr kumimoji="1" lang="zh-CN" altLang="en-US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 pitchFamily="18" charset="0"/>
              </a:rPr>
              <a:t>分别平分</a:t>
            </a:r>
            <a:r>
              <a:rPr kumimoji="1" lang="zh-CN" altLang="en-US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∠</a:t>
            </a:r>
            <a:r>
              <a:rPr kumimoji="1" lang="en-US" altLang="zh-CN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BAC</a:t>
            </a:r>
            <a:r>
              <a:rPr kumimoji="1" lang="zh-CN" altLang="en-US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、∠</a:t>
            </a:r>
            <a:r>
              <a:rPr kumimoji="1" lang="en-US" altLang="zh-CN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ABC</a:t>
            </a:r>
            <a:r>
              <a:rPr kumimoji="1" lang="zh-CN" altLang="en-US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、∠</a:t>
            </a:r>
            <a:r>
              <a:rPr kumimoji="1" lang="en-US" altLang="zh-CN" b="1" i="1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ACB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1" lang="en-US" altLang="zh-CN" dirty="0">
                <a:solidFill>
                  <a:srgbClr val="673B77"/>
                </a:solidFill>
                <a:ea typeface="黑体" panose="02010600030101010101" pitchFamily="49" charset="-122"/>
                <a:cs typeface="Times New Roman" panose="02020603050405020304" pitchFamily="18" charset="0"/>
              </a:rPr>
              <a:t>3.</a:t>
            </a:r>
            <a:r>
              <a:rPr kumimoji="1" lang="zh-CN" altLang="en-US" dirty="0">
                <a:solidFill>
                  <a:srgbClr val="673B77"/>
                </a:solidFill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 pitchFamily="18" charset="0"/>
              </a:rPr>
              <a:t>内心在三角形内部．</a:t>
            </a:r>
          </a:p>
        </p:txBody>
      </p:sp>
      <p:grpSp>
        <p:nvGrpSpPr>
          <p:cNvPr id="2" name="组合 41"/>
          <p:cNvGrpSpPr>
            <a:grpSpLocks/>
          </p:cNvGrpSpPr>
          <p:nvPr/>
        </p:nvGrpSpPr>
        <p:grpSpPr bwMode="auto">
          <a:xfrm>
            <a:off x="3963669" y="1268413"/>
            <a:ext cx="1512888" cy="1471612"/>
            <a:chOff x="3779912" y="1322028"/>
            <a:chExt cx="2016224" cy="1962956"/>
          </a:xfrm>
        </p:grpSpPr>
        <p:grpSp>
          <p:nvGrpSpPr>
            <p:cNvPr id="71709" name="组合 34"/>
            <p:cNvGrpSpPr>
              <a:grpSpLocks/>
            </p:cNvGrpSpPr>
            <p:nvPr/>
          </p:nvGrpSpPr>
          <p:grpSpPr bwMode="auto">
            <a:xfrm>
              <a:off x="4022223" y="1628801"/>
              <a:ext cx="1773913" cy="1656183"/>
              <a:chOff x="1389063" y="1887538"/>
              <a:chExt cx="2160587" cy="2160587"/>
            </a:xfrm>
          </p:grpSpPr>
          <p:sp>
            <p:nvSpPr>
              <p:cNvPr id="51" name="Oval 5"/>
              <p:cNvSpPr>
                <a:spLocks noChangeArrowheads="1"/>
              </p:cNvSpPr>
              <p:nvPr/>
            </p:nvSpPr>
            <p:spPr bwMode="auto">
              <a:xfrm>
                <a:off x="1390269" y="1887890"/>
                <a:ext cx="2159381" cy="216023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57150" algn="ctr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711" name="Line 6"/>
              <p:cNvSpPr>
                <a:spLocks noChangeShapeType="1"/>
              </p:cNvSpPr>
              <p:nvPr/>
            </p:nvSpPr>
            <p:spPr bwMode="auto">
              <a:xfrm flipH="1">
                <a:off x="1476375" y="1916113"/>
                <a:ext cx="1152525" cy="13684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712" name="Line 7"/>
              <p:cNvSpPr>
                <a:spLocks noChangeShapeType="1"/>
              </p:cNvSpPr>
              <p:nvPr/>
            </p:nvSpPr>
            <p:spPr bwMode="auto">
              <a:xfrm>
                <a:off x="1476375" y="3284984"/>
                <a:ext cx="1368425" cy="6477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1713" name="Line 8"/>
              <p:cNvSpPr>
                <a:spLocks noChangeShapeType="1"/>
              </p:cNvSpPr>
              <p:nvPr/>
            </p:nvSpPr>
            <p:spPr bwMode="auto">
              <a:xfrm>
                <a:off x="2628900" y="1916113"/>
                <a:ext cx="214908" cy="201694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71714" name="椭圆 43"/>
            <p:cNvSpPr>
              <a:spLocks noChangeArrowheads="1"/>
            </p:cNvSpPr>
            <p:nvPr/>
          </p:nvSpPr>
          <p:spPr bwMode="auto">
            <a:xfrm>
              <a:off x="4860032" y="2393270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71715" name="直接连接符 44"/>
            <p:cNvCxnSpPr>
              <a:cxnSpLocks noChangeShapeType="1"/>
            </p:cNvCxnSpPr>
            <p:nvPr/>
          </p:nvCxnSpPr>
          <p:spPr bwMode="auto">
            <a:xfrm flipH="1">
              <a:off x="4491114" y="2348880"/>
              <a:ext cx="432048" cy="936104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6" name="直接连接符 45"/>
            <p:cNvCxnSpPr>
              <a:cxnSpLocks noChangeShapeType="1"/>
            </p:cNvCxnSpPr>
            <p:nvPr/>
          </p:nvCxnSpPr>
          <p:spPr bwMode="auto">
            <a:xfrm flipV="1">
              <a:off x="4427984" y="2394254"/>
              <a:ext cx="1008112" cy="72008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7" name="直接连接符 46"/>
            <p:cNvCxnSpPr>
              <a:cxnSpLocks noChangeShapeType="1"/>
            </p:cNvCxnSpPr>
            <p:nvPr/>
          </p:nvCxnSpPr>
          <p:spPr bwMode="auto">
            <a:xfrm flipH="1" flipV="1">
              <a:off x="4355976" y="2024352"/>
              <a:ext cx="936104" cy="71120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18" name="TextBox 47"/>
            <p:cNvSpPr txBox="1">
              <a:spLocks noChangeArrowheads="1"/>
            </p:cNvSpPr>
            <p:nvPr/>
          </p:nvSpPr>
          <p:spPr bwMode="auto">
            <a:xfrm>
              <a:off x="4978398" y="1322028"/>
              <a:ext cx="413194" cy="42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19" name="TextBox 48"/>
            <p:cNvSpPr txBox="1">
              <a:spLocks noChangeArrowheads="1"/>
            </p:cNvSpPr>
            <p:nvPr/>
          </p:nvSpPr>
          <p:spPr bwMode="auto">
            <a:xfrm>
              <a:off x="3779912" y="2524834"/>
              <a:ext cx="413194" cy="42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endParaRPr lang="zh-CN" altLang="en-US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20" name="TextBox 49"/>
            <p:cNvSpPr txBox="1">
              <a:spLocks noChangeArrowheads="1"/>
            </p:cNvSpPr>
            <p:nvPr/>
          </p:nvSpPr>
          <p:spPr bwMode="auto">
            <a:xfrm>
              <a:off x="4716016" y="2380818"/>
              <a:ext cx="427588" cy="42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  <a:endParaRPr lang="zh-CN" altLang="en-US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组合 60"/>
          <p:cNvGrpSpPr>
            <a:grpSpLocks/>
          </p:cNvGrpSpPr>
          <p:nvPr/>
        </p:nvGrpSpPr>
        <p:grpSpPr bwMode="auto">
          <a:xfrm>
            <a:off x="3911282" y="2995613"/>
            <a:ext cx="1814512" cy="1579562"/>
            <a:chOff x="4328358" y="3352434"/>
            <a:chExt cx="3039142" cy="2476853"/>
          </a:xfrm>
        </p:grpSpPr>
        <p:grpSp>
          <p:nvGrpSpPr>
            <p:cNvPr id="71722" name="Group 10"/>
            <p:cNvGrpSpPr>
              <a:grpSpLocks/>
            </p:cNvGrpSpPr>
            <p:nvPr/>
          </p:nvGrpSpPr>
          <p:grpSpPr bwMode="auto">
            <a:xfrm>
              <a:off x="4643438" y="3717131"/>
              <a:ext cx="2296279" cy="1734900"/>
              <a:chOff x="2925" y="709"/>
              <a:chExt cx="1772" cy="1224"/>
            </a:xfrm>
          </p:grpSpPr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3759" y="1063"/>
                <a:ext cx="827" cy="79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57150" algn="ctr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71724" name="Group 12"/>
              <p:cNvGrpSpPr>
                <a:grpSpLocks/>
              </p:cNvGrpSpPr>
              <p:nvPr/>
            </p:nvGrpSpPr>
            <p:grpSpPr bwMode="auto">
              <a:xfrm>
                <a:off x="2925" y="709"/>
                <a:ext cx="1772" cy="1224"/>
                <a:chOff x="2925" y="709"/>
                <a:chExt cx="1772" cy="1224"/>
              </a:xfrm>
            </p:grpSpPr>
            <p:sp>
              <p:nvSpPr>
                <p:cNvPr id="71725" name="Line 13"/>
                <p:cNvSpPr>
                  <a:spLocks noChangeShapeType="1"/>
                </p:cNvSpPr>
                <p:nvPr/>
              </p:nvSpPr>
              <p:spPr bwMode="auto">
                <a:xfrm>
                  <a:off x="4530" y="709"/>
                  <a:ext cx="167" cy="121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172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925" y="709"/>
                  <a:ext cx="1587" cy="104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1727" name="Line 15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1769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71728" name="椭圆 65"/>
            <p:cNvSpPr>
              <a:spLocks noChangeArrowheads="1"/>
            </p:cNvSpPr>
            <p:nvPr/>
          </p:nvSpPr>
          <p:spPr bwMode="auto">
            <a:xfrm>
              <a:off x="6228184" y="471528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1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71729" name="直接连接符 66"/>
            <p:cNvCxnSpPr>
              <a:cxnSpLocks noChangeShapeType="1"/>
              <a:stCxn id="71726" idx="0"/>
            </p:cNvCxnSpPr>
            <p:nvPr/>
          </p:nvCxnSpPr>
          <p:spPr bwMode="auto">
            <a:xfrm flipH="1">
              <a:off x="6156176" y="3717131"/>
              <a:ext cx="543805" cy="1296045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0" name="直接连接符 67"/>
            <p:cNvCxnSpPr>
              <a:cxnSpLocks noChangeShapeType="1"/>
              <a:stCxn id="71726" idx="0"/>
            </p:cNvCxnSpPr>
            <p:nvPr/>
          </p:nvCxnSpPr>
          <p:spPr bwMode="auto">
            <a:xfrm flipH="1" flipV="1">
              <a:off x="6024595" y="4509120"/>
              <a:ext cx="923669" cy="94291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1" name="直接连接符 68"/>
            <p:cNvCxnSpPr>
              <a:cxnSpLocks noChangeShapeType="1"/>
              <a:stCxn id="71726" idx="0"/>
            </p:cNvCxnSpPr>
            <p:nvPr/>
          </p:nvCxnSpPr>
          <p:spPr bwMode="auto">
            <a:xfrm flipV="1">
              <a:off x="4644008" y="4679770"/>
              <a:ext cx="1872208" cy="50405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2" name="TextBox 69"/>
            <p:cNvSpPr txBox="1">
              <a:spLocks noChangeArrowheads="1"/>
            </p:cNvSpPr>
            <p:nvPr/>
          </p:nvSpPr>
          <p:spPr bwMode="auto">
            <a:xfrm>
              <a:off x="6561590" y="3352434"/>
              <a:ext cx="518590" cy="50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33" name="TextBox 70"/>
            <p:cNvSpPr txBox="1">
              <a:spLocks noChangeArrowheads="1"/>
            </p:cNvSpPr>
            <p:nvPr/>
          </p:nvSpPr>
          <p:spPr bwMode="auto">
            <a:xfrm>
              <a:off x="4328358" y="4973106"/>
              <a:ext cx="518590" cy="50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endParaRPr lang="zh-CN" altLang="en-US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34" name="TextBox 71"/>
            <p:cNvSpPr txBox="1">
              <a:spLocks noChangeArrowheads="1"/>
            </p:cNvSpPr>
            <p:nvPr/>
          </p:nvSpPr>
          <p:spPr bwMode="auto">
            <a:xfrm>
              <a:off x="6848910" y="5324268"/>
              <a:ext cx="518590" cy="50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  <a:endParaRPr lang="en-US" altLang="zh-CN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35" name="TextBox 72"/>
            <p:cNvSpPr txBox="1">
              <a:spLocks noChangeArrowheads="1"/>
            </p:cNvSpPr>
            <p:nvPr/>
          </p:nvSpPr>
          <p:spPr bwMode="auto">
            <a:xfrm>
              <a:off x="6127846" y="4757082"/>
              <a:ext cx="536656" cy="50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500" b="1" i="1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  <a:endParaRPr lang="en-US" altLang="zh-CN" sz="15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Freeform 74"/>
          <p:cNvSpPr>
            <a:spLocks noChangeAspect="1" noEditPoints="1"/>
          </p:cNvSpPr>
          <p:nvPr/>
        </p:nvSpPr>
        <p:spPr bwMode="auto">
          <a:xfrm>
            <a:off x="157163" y="3968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7" name="直线连接符 23"/>
          <p:cNvCxnSpPr/>
          <p:nvPr/>
        </p:nvCxnSpPr>
        <p:spPr>
          <a:xfrm>
            <a:off x="1588" y="40322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18"/>
          <p:cNvSpPr txBox="1"/>
          <p:nvPr/>
        </p:nvSpPr>
        <p:spPr>
          <a:xfrm>
            <a:off x="552450" y="-3492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75408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2"/>
          <p:cNvSpPr txBox="1">
            <a:spLocks noChangeArrowheads="1"/>
          </p:cNvSpPr>
          <p:nvPr/>
        </p:nvSpPr>
        <p:spPr bwMode="auto">
          <a:xfrm>
            <a:off x="681831" y="1038225"/>
            <a:ext cx="8008938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zh-CN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图，一把直尺，60°的直角三角板和光盘如图摆放，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为60°角与直尺交点，</a:t>
            </a:r>
            <a:r>
              <a:rPr lang="zh-CN" altLang="zh-CN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=3，则光盘的直径是（　　）</a:t>
            </a:r>
          </a:p>
          <a:p>
            <a:pPr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A．3	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B．	C．6	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</a:t>
            </a:r>
            <a:r>
              <a:rPr lang="zh-CN" altLang="zh-CN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D．</a:t>
            </a:r>
          </a:p>
        </p:txBody>
      </p:sp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552450" y="3092044"/>
            <a:ext cx="84958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析</a:t>
            </a:r>
            <a:r>
              <a:rPr lang="zh-CN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设三角板与圆的切点为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，连接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OA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、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，由切线长定理知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=3，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OA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平分∠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BAC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OAB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=60°，在Rt△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ABO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中，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OB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ABtan</a:t>
            </a: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∠</a:t>
            </a:r>
            <a:r>
              <a:rPr lang="zh-CN" altLang="zh-CN" sz="24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OAB</a:t>
            </a:r>
            <a:r>
              <a:rPr lang="zh-CN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</a:t>
            </a:r>
            <a:r>
              <a:rPr lang="zh-CN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zh-CN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</a:t>
            </a:r>
            <a:r>
              <a:rPr lang="zh-CN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  <a:endParaRPr lang="en-US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  <a:p>
            <a:pPr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∴光盘的直径</a:t>
            </a:r>
            <a:r>
              <a:rPr lang="zh-CN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为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       </a:t>
            </a:r>
            <a:r>
              <a:rPr lang="zh-CN" altLang="zh-CN" sz="2400" b="1" dirty="0" smtClean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．</a:t>
            </a:r>
            <a:endParaRPr lang="zh-CN" altLang="zh-CN" sz="2400" b="1" dirty="0">
              <a:solidFill>
                <a:prstClr val="black"/>
              </a:solidFill>
              <a:latin typeface="Times New Roman"/>
              <a:ea typeface="仿宋" pitchFamily="49" charset="-122"/>
            </a:endParaRPr>
          </a:p>
        </p:txBody>
      </p:sp>
      <p:grpSp>
        <p:nvGrpSpPr>
          <p:cNvPr id="12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13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5" name="缺角矩形 14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缺角矩形 15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缺角矩形 16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缺角矩形 17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连接中考</a:t>
              </a:r>
            </a:p>
          </p:txBody>
        </p:sp>
      </p:grpSp>
      <p:cxnSp>
        <p:nvCxnSpPr>
          <p:cNvPr id="19" name="直线连接符 14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5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21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39737" y="2484339"/>
                <a:ext cx="798808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800" dirty="0">
                    <a:solidFill>
                      <a:prstClr val="black"/>
                    </a:solidFill>
                    <a:ea typeface="宋体" pitchFamily="2" charset="-122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>
                            <a:solidFill>
                              <a:prstClr val="black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3</m:t>
                        </m:r>
                      </m:e>
                    </m:rad>
                  </m:oMath>
                </a14:m>
                <a:endParaRPr lang="zh-CN" altLang="en-US" sz="2800" dirty="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37" y="2484339"/>
                <a:ext cx="798808" cy="563744"/>
              </a:xfrm>
              <a:prstGeom prst="rect">
                <a:avLst/>
              </a:prstGeom>
              <a:blipFill rotWithShape="0">
                <a:blip r:embed="rId2"/>
                <a:stretch>
                  <a:fillRect l="-15267" t="-4348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2120" y="2462718"/>
                <a:ext cx="869341" cy="57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i="0" dirty="0" smtClean="0">
                          <a:solidFill>
                            <a:prstClr val="black"/>
                          </a:solidFill>
                          <a:ea typeface="宋体" pitchFamily="2" charset="-122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zh-CN" alt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zh-CN" sz="2800" i="0" smtClean="0">
                              <a:solidFill>
                                <a:prstClr val="black"/>
                              </a:solidFill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462718"/>
                <a:ext cx="869341" cy="5744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339752" y="196625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楷体" pitchFamily="49" charset="-122"/>
              </a:rPr>
              <a:t>D</a:t>
            </a:r>
            <a:endParaRPr lang="zh-CN" altLang="en-US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41" y="2010940"/>
            <a:ext cx="1481328" cy="1133856"/>
          </a:xfrm>
          <a:prstGeom prst="rect">
            <a:avLst/>
          </a:prstGeom>
        </p:spPr>
      </p:pic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V="1">
            <a:off x="7950105" y="2555563"/>
            <a:ext cx="150287" cy="319091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 flipV="1">
            <a:off x="8117170" y="2555563"/>
            <a:ext cx="1" cy="29678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8134825" y="2317845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i="1" dirty="0">
                <a:solidFill>
                  <a:prstClr val="black"/>
                </a:solidFill>
                <a:ea typeface="仿宋" pitchFamily="49" charset="-122"/>
              </a:rPr>
              <a:t>O</a:t>
            </a:r>
            <a:endParaRPr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7740945" y="2459676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i="1" dirty="0">
                <a:solidFill>
                  <a:prstClr val="black"/>
                </a:solidFill>
                <a:ea typeface="仿宋" pitchFamily="49" charset="-122"/>
              </a:rPr>
              <a:t>C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"/>
              <p:cNvSpPr txBox="1"/>
              <p:nvPr/>
            </p:nvSpPr>
            <p:spPr>
              <a:xfrm>
                <a:off x="7669958" y="3771518"/>
                <a:ext cx="710579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dirty="0">
                    <a:solidFill>
                      <a:prstClr val="black"/>
                    </a:solidFill>
                    <a:ea typeface="宋体" pitchFamily="2" charset="-122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3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58" y="3771518"/>
                <a:ext cx="710579" cy="496483"/>
              </a:xfrm>
              <a:prstGeom prst="rect">
                <a:avLst/>
              </a:prstGeom>
              <a:blipFill rotWithShape="0">
                <a:blip r:embed="rId5"/>
                <a:stretch>
                  <a:fillRect l="-12821" t="-2469" b="-28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2"/>
              <p:cNvSpPr txBox="1"/>
              <p:nvPr/>
            </p:nvSpPr>
            <p:spPr>
              <a:xfrm>
                <a:off x="2632906" y="4120167"/>
                <a:ext cx="869341" cy="57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i="0" dirty="0" smtClean="0">
                          <a:solidFill>
                            <a:prstClr val="black"/>
                          </a:solidFill>
                          <a:ea typeface="宋体" pitchFamily="2" charset="-122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zh-CN" alt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zh-CN" sz="2800" i="0" smtClean="0">
                              <a:solidFill>
                                <a:prstClr val="black"/>
                              </a:solidFill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906" y="4120167"/>
                <a:ext cx="869341" cy="5744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565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uiExpand="1" build="p"/>
      <p:bldP spid="3" grpId="0"/>
      <p:bldP spid="10" grpId="0" uiExpand="1"/>
      <p:bldP spid="28" grpId="0"/>
      <p:bldP spid="2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1"/>
          <p:cNvSpPr txBox="1">
            <a:spLocks noChangeArrowheads="1"/>
          </p:cNvSpPr>
          <p:nvPr/>
        </p:nvSpPr>
        <p:spPr bwMode="auto">
          <a:xfrm>
            <a:off x="692150" y="1055966"/>
            <a:ext cx="79627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如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图，菱形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ABOC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的边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AB、AC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分别与⊙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相切于点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、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E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．若点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是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AB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的中点，则∠</a:t>
            </a:r>
            <a:r>
              <a:rPr lang="zh-CN" altLang="en-US" sz="2800" b="1" i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DOE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= </a:t>
            </a:r>
            <a:r>
              <a:rPr lang="zh-CN" altLang="en-US" sz="2800" b="1" u="sng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          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楷体" pitchFamily="49" charset="-122"/>
              </a:rPr>
              <a:t>．</a:t>
            </a:r>
          </a:p>
        </p:txBody>
      </p:sp>
      <p:sp>
        <p:nvSpPr>
          <p:cNvPr id="73731" name="文本框 2"/>
          <p:cNvSpPr txBox="1">
            <a:spLocks noChangeArrowheads="1"/>
          </p:cNvSpPr>
          <p:nvPr/>
        </p:nvSpPr>
        <p:spPr bwMode="auto">
          <a:xfrm>
            <a:off x="637510" y="2435756"/>
            <a:ext cx="715615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解析：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连接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OA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，∵四边形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ABOC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是菱形，∴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BA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BO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∵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与⊙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相切于点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，∵点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的中点，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∴直线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是线段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的垂直平分线，∴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OA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∴△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是等边三角形，∵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与⊙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相切于点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∴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OD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⊥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，∴∠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   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AOB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=30°，同理，∠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=30°，∴∠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DOE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AOD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+∠</a:t>
            </a:r>
            <a:r>
              <a:rPr lang="zh-CN" altLang="en-US" sz="2000" b="1" i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AOE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=</a:t>
            </a:r>
            <a:r>
              <a:rPr lang="zh-CN" altLang="en-US" sz="2000" b="1" dirty="0">
                <a:solidFill>
                  <a:prstClr val="black"/>
                </a:solidFill>
                <a:ea typeface="仿宋" pitchFamily="49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60</a:t>
            </a:r>
            <a:r>
              <a:rPr lang="zh-CN" altLang="en-US" sz="2000" b="1" dirty="0">
                <a:solidFill>
                  <a:prstClr val="black"/>
                </a:solidFill>
                <a:ea typeface="仿宋" pitchFamily="49" charset="-122"/>
              </a:rPr>
              <a:t>° </a:t>
            </a: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仿宋" pitchFamily="49" charset="-122"/>
              </a:rPr>
              <a:t>．</a:t>
            </a:r>
          </a:p>
        </p:txBody>
      </p:sp>
      <p:graphicFrame>
        <p:nvGraphicFramePr>
          <p:cNvPr id="73732" name="对象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83801"/>
              </p:ext>
            </p:extLst>
          </p:nvPr>
        </p:nvGraphicFramePr>
        <p:xfrm>
          <a:off x="3489325" y="4084453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r:id="rId3" imgW="152280" imgH="393480" progId="Equation.KSEE3">
                  <p:embed/>
                </p:oleObj>
              </mc:Choice>
              <mc:Fallback>
                <p:oleObj r:id="rId3" imgW="15228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4084453"/>
                        <a:ext cx="15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3"/>
          <p:cNvGrpSpPr/>
          <p:nvPr/>
        </p:nvGrpSpPr>
        <p:grpSpPr>
          <a:xfrm>
            <a:off x="3509963" y="561975"/>
            <a:ext cx="1879600" cy="476250"/>
            <a:chOff x="497257" y="753279"/>
            <a:chExt cx="1881032" cy="476418"/>
          </a:xfrm>
        </p:grpSpPr>
        <p:grpSp>
          <p:nvGrpSpPr>
            <p:cNvPr id="8" name="组合 2"/>
            <p:cNvGrpSpPr/>
            <p:nvPr/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0" name="缺角矩形 9"/>
              <p:cNvSpPr/>
              <p:nvPr/>
            </p:nvSpPr>
            <p:spPr>
              <a:xfrm>
                <a:off x="3470665" y="-540129"/>
                <a:ext cx="419419" cy="418216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缺角矩形 10"/>
              <p:cNvSpPr/>
              <p:nvPr/>
            </p:nvSpPr>
            <p:spPr>
              <a:xfrm>
                <a:off x="3926624" y="-540129"/>
                <a:ext cx="419419" cy="418216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缺角矩形 11"/>
              <p:cNvSpPr/>
              <p:nvPr/>
            </p:nvSpPr>
            <p:spPr>
              <a:xfrm>
                <a:off x="4382584" y="-540129"/>
                <a:ext cx="419419" cy="418216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缺角矩形 12"/>
              <p:cNvSpPr/>
              <p:nvPr/>
            </p:nvSpPr>
            <p:spPr>
              <a:xfrm>
                <a:off x="3014704" y="-540129"/>
                <a:ext cx="419419" cy="418216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矩形 1"/>
            <p:cNvSpPr/>
            <p:nvPr/>
          </p:nvSpPr>
          <p:spPr>
            <a:xfrm>
              <a:off x="497257" y="753279"/>
              <a:ext cx="1881032" cy="476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</a:rPr>
                <a:t>连接中考</a:t>
              </a:r>
            </a:p>
          </p:txBody>
        </p:sp>
      </p:grpSp>
      <p:cxnSp>
        <p:nvCxnSpPr>
          <p:cNvPr id="14" name="直线连接符 14"/>
          <p:cNvCxnSpPr/>
          <p:nvPr/>
        </p:nvCxnSpPr>
        <p:spPr>
          <a:xfrm>
            <a:off x="1588" y="42227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5"/>
          <p:cNvSpPr txBox="1"/>
          <p:nvPr/>
        </p:nvSpPr>
        <p:spPr>
          <a:xfrm>
            <a:off x="552450" y="-15875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</a:p>
        </p:txBody>
      </p:sp>
      <p:sp>
        <p:nvSpPr>
          <p:cNvPr id="16" name="Freeform 74"/>
          <p:cNvSpPr>
            <a:spLocks noChangeAspect="1" noEditPoints="1"/>
          </p:cNvSpPr>
          <p:nvPr/>
        </p:nvSpPr>
        <p:spPr bwMode="auto">
          <a:xfrm>
            <a:off x="157163" y="58738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3867" y="191774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宋体" pitchFamily="2" charset="-122"/>
              </a:rPr>
              <a:t>60°</a:t>
            </a:r>
            <a:endParaRPr lang="zh-CN" altLang="en-US" sz="28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46" y="1995686"/>
            <a:ext cx="1438656" cy="14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27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>
            <a:grpSpLocks/>
          </p:cNvGrpSpPr>
          <p:nvPr/>
        </p:nvGrpSpPr>
        <p:grpSpPr bwMode="auto">
          <a:xfrm>
            <a:off x="770614" y="994069"/>
            <a:ext cx="7852391" cy="4006714"/>
            <a:chOff x="-338308" y="1244101"/>
            <a:chExt cx="10471635" cy="5340044"/>
          </a:xfrm>
        </p:grpSpPr>
        <p:sp>
          <p:nvSpPr>
            <p:cNvPr id="95" name="Text Box 11"/>
            <p:cNvSpPr txBox="1">
              <a:spLocks noChangeArrowheads="1"/>
            </p:cNvSpPr>
            <p:nvPr/>
          </p:nvSpPr>
          <p:spPr bwMode="auto">
            <a:xfrm>
              <a:off x="6155828" y="2565519"/>
              <a:ext cx="359894" cy="5522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1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en-US" altLang="zh-CN" sz="21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4755" name="组合 52"/>
            <p:cNvGrpSpPr>
              <a:grpSpLocks/>
            </p:cNvGrpSpPr>
            <p:nvPr/>
          </p:nvGrpSpPr>
          <p:grpSpPr bwMode="auto">
            <a:xfrm>
              <a:off x="-338308" y="1244101"/>
              <a:ext cx="10471635" cy="5340044"/>
              <a:chOff x="-338308" y="1244101"/>
              <a:chExt cx="10471635" cy="5340044"/>
            </a:xfrm>
          </p:grpSpPr>
          <p:sp>
            <p:nvSpPr>
              <p:cNvPr id="74756" name="TextBox 77"/>
              <p:cNvSpPr txBox="1">
                <a:spLocks noChangeArrowheads="1"/>
              </p:cNvSpPr>
              <p:nvPr/>
            </p:nvSpPr>
            <p:spPr bwMode="auto">
              <a:xfrm>
                <a:off x="-338308" y="4984378"/>
                <a:ext cx="10471635" cy="1599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/>
                    <a:ea typeface="楷体" pitchFamily="49" charset="-122"/>
                  </a:rPr>
                  <a:t>2.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如图，已知点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O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是△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ABC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 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的内心，且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∠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ABC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 60 °, ∠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ACB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 80 °,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则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∠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BOC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 </a:t>
                </a:r>
                <a:r>
                  <a:rPr lang="en-US" altLang="zh-CN" sz="2400" b="1" u="sng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         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 . </a:t>
                </a:r>
                <a:endParaRPr lang="zh-CN" altLang="en-US" sz="24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endParaRPr>
              </a:p>
            </p:txBody>
          </p:sp>
          <p:sp>
            <p:nvSpPr>
              <p:cNvPr id="74757" name="TextBox 21"/>
              <p:cNvSpPr txBox="1">
                <a:spLocks noChangeArrowheads="1"/>
              </p:cNvSpPr>
              <p:nvPr/>
            </p:nvSpPr>
            <p:spPr bwMode="auto">
              <a:xfrm>
                <a:off x="-338308" y="1244101"/>
                <a:ext cx="10358201" cy="1599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/>
                    <a:ea typeface="楷体" pitchFamily="49" charset="-122"/>
                  </a:rPr>
                  <a:t>1.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如图，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PA</a:t>
                </a:r>
                <a:r>
                  <a:rPr lang="zh-CN" altLang="en-US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、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PB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是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  <a:sym typeface="宋体" pitchFamily="2" charset="-122"/>
                  </a:rPr>
                  <a:t>☉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  <a:sym typeface="宋体" pitchFamily="2" charset="-122"/>
                  </a:rPr>
                  <a:t>O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的两条切线，切点分别是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</a:t>
                </a:r>
                <a:r>
                  <a:rPr lang="zh-CN" altLang="en-US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、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B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，如果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AP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=4, ∠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APB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 40 ° ,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则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∠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APO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  </a:t>
                </a:r>
                <a:r>
                  <a:rPr lang="en-US" altLang="zh-CN" sz="2400" b="1" u="sng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           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,</a:t>
                </a:r>
                <a:r>
                  <a:rPr lang="en-US" altLang="zh-CN" sz="2400" b="1" i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PB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=</a:t>
                </a:r>
                <a:r>
                  <a:rPr lang="en-US" altLang="zh-CN" sz="2400" b="1" u="sng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         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/>
                    <a:ea typeface="楷体" pitchFamily="49" charset="-122"/>
                  </a:rPr>
                  <a:t> . </a:t>
                </a:r>
                <a:endParaRPr lang="zh-CN" altLang="en-US" sz="2400" b="1" dirty="0">
                  <a:solidFill>
                    <a:prstClr val="black"/>
                  </a:solidFill>
                  <a:latin typeface="Times New Roman"/>
                  <a:ea typeface="楷体" pitchFamily="49" charset="-122"/>
                </a:endParaRPr>
              </a:p>
            </p:txBody>
          </p:sp>
          <p:grpSp>
            <p:nvGrpSpPr>
              <p:cNvPr id="74758" name="组合 76"/>
              <p:cNvGrpSpPr>
                <a:grpSpLocks/>
              </p:cNvGrpSpPr>
              <p:nvPr/>
            </p:nvGrpSpPr>
            <p:grpSpPr bwMode="auto">
              <a:xfrm>
                <a:off x="827763" y="2566221"/>
                <a:ext cx="2748793" cy="2566922"/>
                <a:chOff x="828259" y="2565726"/>
                <a:chExt cx="2748791" cy="2567299"/>
              </a:xfrm>
            </p:grpSpPr>
            <p:grpSp>
              <p:nvGrpSpPr>
                <p:cNvPr id="74759" name="组合 72"/>
                <p:cNvGrpSpPr>
                  <a:grpSpLocks/>
                </p:cNvGrpSpPr>
                <p:nvPr/>
              </p:nvGrpSpPr>
              <p:grpSpPr bwMode="auto">
                <a:xfrm>
                  <a:off x="828259" y="2565726"/>
                  <a:ext cx="2748790" cy="2223601"/>
                  <a:chOff x="5710907" y="2466559"/>
                  <a:chExt cx="2748791" cy="2223602"/>
                </a:xfrm>
              </p:grpSpPr>
              <p:grpSp>
                <p:nvGrpSpPr>
                  <p:cNvPr id="74760" name="组合 18"/>
                  <p:cNvGrpSpPr>
                    <a:grpSpLocks/>
                  </p:cNvGrpSpPr>
                  <p:nvPr/>
                </p:nvGrpSpPr>
                <p:grpSpPr bwMode="auto">
                  <a:xfrm>
                    <a:off x="5710907" y="2466559"/>
                    <a:ext cx="2748790" cy="2223601"/>
                    <a:chOff x="4140654" y="1069588"/>
                    <a:chExt cx="4391658" cy="3427113"/>
                  </a:xfrm>
                </p:grpSpPr>
                <p:sp>
                  <p:nvSpPr>
                    <p:cNvPr id="54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9868" y="1485966"/>
                      <a:ext cx="2242472" cy="2247116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2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5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98532" y="2607893"/>
                      <a:ext cx="310496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135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6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3827" y="1342464"/>
                      <a:ext cx="3196281" cy="1265429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135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7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30885" y="2598110"/>
                      <a:ext cx="3159076" cy="1284997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135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8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1913" y="2558973"/>
                      <a:ext cx="87940" cy="7175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0" cmpd="sng">
                      <a:solidFill>
                        <a:srgbClr val="FFFFFF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2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9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7608" y="2562233"/>
                      <a:ext cx="57498" cy="554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 cmpd="sng">
                      <a:solidFill>
                        <a:srgbClr val="FFFFFF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2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0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9704" y="3645023"/>
                      <a:ext cx="382200" cy="8512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en-US" altLang="zh-CN" sz="21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</a:t>
                      </a:r>
                      <a:endParaRPr lang="en-US" altLang="zh-CN" sz="21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4768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51870" y="2271781"/>
                      <a:ext cx="380442" cy="8558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en-US" altLang="zh-CN" sz="2100" i="1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P</a:t>
                      </a:r>
                    </a:p>
                  </p:txBody>
                </p:sp>
                <p:sp>
                  <p:nvSpPr>
                    <p:cNvPr id="62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40007" y="2699213"/>
                      <a:ext cx="382200" cy="8577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en-US" altLang="zh-CN" sz="2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endParaRPr lang="en-US" altLang="zh-CN" sz="2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3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272942" y="2591587"/>
                      <a:ext cx="453229" cy="1053436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sz="135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4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32936" y="1577286"/>
                      <a:ext cx="74411" cy="7175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mpd="sng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sz="2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5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0141" y="3553703"/>
                      <a:ext cx="74411" cy="7175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mpd="sng">
                      <a:solidFill>
                        <a:srgbClr val="000000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sz="2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3527" y="1068505"/>
                      <a:ext cx="574993" cy="8544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en-US" altLang="zh-CN" sz="21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  <a:endParaRPr lang="en-US" altLang="zh-CN" sz="21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4774" name="直接连接符 5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407996" y="2801987"/>
                    <a:ext cx="308319" cy="66268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4775" name="直接连接符 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28903" y="3465090"/>
                    <a:ext cx="312390" cy="62103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74776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1295388" y="4653320"/>
                  <a:ext cx="1005950" cy="479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zh-CN" altLang="en-US">
                      <a:solidFill>
                        <a:prstClr val="black"/>
                      </a:solidFill>
                      <a:latin typeface="黑体" pitchFamily="49" charset="-122"/>
                      <a:ea typeface="黑体" pitchFamily="49" charset="-122"/>
                    </a:rPr>
                    <a:t>第</a:t>
                  </a:r>
                  <a:r>
                    <a:rPr lang="en-US" altLang="zh-CN">
                      <a:solidFill>
                        <a:prstClr val="black"/>
                      </a:solidFill>
                      <a:latin typeface="Times New Roman" pitchFamily="18" charset="0"/>
                      <a:ea typeface="黑体" pitchFamily="49" charset="-122"/>
                    </a:rPr>
                    <a:t>1</a:t>
                  </a:r>
                  <a:r>
                    <a:rPr lang="zh-CN" altLang="en-US">
                      <a:solidFill>
                        <a:prstClr val="black"/>
                      </a:solidFill>
                      <a:latin typeface="黑体" pitchFamily="49" charset="-122"/>
                      <a:ea typeface="黑体" pitchFamily="49" charset="-122"/>
                    </a:rPr>
                    <a:t>题</a:t>
                  </a:r>
                </a:p>
              </p:txBody>
            </p:sp>
          </p:grpSp>
          <p:grpSp>
            <p:nvGrpSpPr>
              <p:cNvPr id="74777" name="组合 99"/>
              <p:cNvGrpSpPr>
                <a:grpSpLocks/>
              </p:cNvGrpSpPr>
              <p:nvPr/>
            </p:nvGrpSpPr>
            <p:grpSpPr bwMode="auto">
              <a:xfrm>
                <a:off x="4823941" y="2852738"/>
                <a:ext cx="2268786" cy="1909673"/>
                <a:chOff x="4823350" y="2852936"/>
                <a:chExt cx="2268710" cy="1910160"/>
              </a:xfrm>
            </p:grpSpPr>
            <p:cxnSp>
              <p:nvCxnSpPr>
                <p:cNvPr id="74778" name="直接连接符 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48064" y="2852936"/>
                  <a:ext cx="1080120" cy="14401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779" name="直接连接符 85"/>
                <p:cNvCxnSpPr>
                  <a:cxnSpLocks noChangeShapeType="1"/>
                </p:cNvCxnSpPr>
                <p:nvPr/>
              </p:nvCxnSpPr>
              <p:spPr bwMode="auto">
                <a:xfrm>
                  <a:off x="6228184" y="2852936"/>
                  <a:ext cx="576064" cy="14401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780" name="直接连接符 88"/>
                <p:cNvCxnSpPr>
                  <a:cxnSpLocks noChangeShapeType="1"/>
                </p:cNvCxnSpPr>
                <p:nvPr/>
              </p:nvCxnSpPr>
              <p:spPr bwMode="auto">
                <a:xfrm>
                  <a:off x="5148064" y="4293096"/>
                  <a:ext cx="16561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781" name="直接连接符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48064" y="3789040"/>
                  <a:ext cx="1008112" cy="50405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782" name="直接连接符 9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156176" y="3789040"/>
                  <a:ext cx="648072" cy="50405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23626" y="4148649"/>
                  <a:ext cx="359883" cy="552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</a:t>
                  </a:r>
                  <a:endParaRPr lang="en-US" altLang="zh-CN" sz="2100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33120" y="4210023"/>
                  <a:ext cx="359883" cy="552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C</a:t>
                  </a:r>
                  <a:endParaRPr lang="en-US" altLang="zh-CN" sz="2100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129789" y="3530684"/>
                  <a:ext cx="359883" cy="5460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altLang="zh-CN" sz="2100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O</a:t>
                  </a:r>
                  <a:endParaRPr lang="en-US" altLang="zh-CN" sz="2100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4786" name="TextBox 100"/>
            <p:cNvSpPr txBox="1">
              <a:spLocks noChangeArrowheads="1"/>
            </p:cNvSpPr>
            <p:nvPr/>
          </p:nvSpPr>
          <p:spPr bwMode="auto">
            <a:xfrm>
              <a:off x="5651500" y="4508500"/>
              <a:ext cx="1005951" cy="49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第</a:t>
              </a:r>
              <a:r>
                <a:rPr lang="en-US" altLang="zh-CN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lang="zh-CN" altLang="en-US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题</a:t>
              </a:r>
            </a:p>
          </p:txBody>
        </p:sp>
      </p:grpSp>
      <p:sp>
        <p:nvSpPr>
          <p:cNvPr id="19467" name="矩形 73"/>
          <p:cNvSpPr>
            <a:spLocks noChangeArrowheads="1"/>
          </p:cNvSpPr>
          <p:nvPr/>
        </p:nvSpPr>
        <p:spPr bwMode="auto">
          <a:xfrm>
            <a:off x="5944713" y="1571211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20 ° </a:t>
            </a:r>
          </a:p>
        </p:txBody>
      </p:sp>
      <p:sp>
        <p:nvSpPr>
          <p:cNvPr id="19468" name="矩形 74"/>
          <p:cNvSpPr>
            <a:spLocks noChangeArrowheads="1"/>
          </p:cNvSpPr>
          <p:nvPr/>
        </p:nvSpPr>
        <p:spPr bwMode="auto">
          <a:xfrm>
            <a:off x="7711131" y="156331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4</a:t>
            </a:r>
          </a:p>
        </p:txBody>
      </p:sp>
      <p:sp>
        <p:nvSpPr>
          <p:cNvPr id="19473" name="矩形 98"/>
          <p:cNvSpPr>
            <a:spLocks noChangeArrowheads="1"/>
          </p:cNvSpPr>
          <p:nvPr/>
        </p:nvSpPr>
        <p:spPr bwMode="auto">
          <a:xfrm>
            <a:off x="4276135" y="4389654"/>
            <a:ext cx="1248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110 ° </a:t>
            </a:r>
          </a:p>
        </p:txBody>
      </p:sp>
      <p:cxnSp>
        <p:nvCxnSpPr>
          <p:cNvPr id="43" name="直线连接符 19"/>
          <p:cNvCxnSpPr/>
          <p:nvPr/>
        </p:nvCxnSpPr>
        <p:spPr>
          <a:xfrm>
            <a:off x="1588" y="46355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20"/>
          <p:cNvSpPr txBox="1"/>
          <p:nvPr/>
        </p:nvSpPr>
        <p:spPr>
          <a:xfrm>
            <a:off x="552450" y="25400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5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</a:p>
        </p:txBody>
      </p:sp>
      <p:sp>
        <p:nvSpPr>
          <p:cNvPr id="45" name="Freeform 74"/>
          <p:cNvSpPr>
            <a:spLocks noChangeAspect="1" noEditPoints="1"/>
          </p:cNvSpPr>
          <p:nvPr/>
        </p:nvSpPr>
        <p:spPr bwMode="auto">
          <a:xfrm>
            <a:off x="157163" y="10001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3" name="组合 1"/>
          <p:cNvGrpSpPr>
            <a:grpSpLocks noChangeAspect="1"/>
          </p:cNvGrpSpPr>
          <p:nvPr/>
        </p:nvGrpSpPr>
        <p:grpSpPr>
          <a:xfrm>
            <a:off x="3351386" y="580157"/>
            <a:ext cx="2411412" cy="450850"/>
            <a:chOff x="3564387" y="597378"/>
            <a:chExt cx="2247990" cy="419195"/>
          </a:xfrm>
        </p:grpSpPr>
        <p:sp>
          <p:nvSpPr>
            <p:cNvPr id="61" name="缺角矩形 60"/>
            <p:cNvSpPr/>
            <p:nvPr/>
          </p:nvSpPr>
          <p:spPr>
            <a:xfrm rot="3000000">
              <a:off x="4021488" y="597563"/>
              <a:ext cx="419195" cy="418816"/>
            </a:xfrm>
            <a:prstGeom prst="plaqu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缺角矩形 66"/>
            <p:cNvSpPr/>
            <p:nvPr/>
          </p:nvSpPr>
          <p:spPr>
            <a:xfrm rot="3000000">
              <a:off x="4478781" y="597564"/>
              <a:ext cx="419195" cy="418815"/>
            </a:xfrm>
            <a:prstGeom prst="plaqu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缺角矩形 67"/>
            <p:cNvSpPr/>
            <p:nvPr/>
          </p:nvSpPr>
          <p:spPr>
            <a:xfrm rot="3000000">
              <a:off x="4936076" y="597563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缺角矩形 68"/>
            <p:cNvSpPr/>
            <p:nvPr/>
          </p:nvSpPr>
          <p:spPr>
            <a:xfrm rot="3000000">
              <a:off x="3564193" y="597564"/>
              <a:ext cx="419195" cy="41881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缺角矩形 69"/>
            <p:cNvSpPr/>
            <p:nvPr/>
          </p:nvSpPr>
          <p:spPr>
            <a:xfrm rot="3000000">
              <a:off x="5393368" y="597564"/>
              <a:ext cx="419195" cy="418815"/>
            </a:xfrm>
            <a:prstGeom prst="plaque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1" name="TextBox 15"/>
          <p:cNvSpPr txBox="1"/>
          <p:nvPr/>
        </p:nvSpPr>
        <p:spPr>
          <a:xfrm>
            <a:off x="3316461" y="537294"/>
            <a:ext cx="24796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</a:rPr>
              <a:t>基础巩固题</a:t>
            </a:r>
            <a:endParaRPr lang="en-US" altLang="zh-CN" sz="2800" b="1" dirty="0">
              <a:solidFill>
                <a:prstClr val="white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59382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NO_TAGS_SHAPE_FLAG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2"/>
  <p:tag name="KSO_WM_UNIT_ID" val="diagram20187873_1*q_i*1_2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3"/>
  <p:tag name="KSO_WM_UNIT_ID" val="diagram20187873_1*q_i*1_3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4"/>
  <p:tag name="KSO_WM_UNIT_ID" val="diagram20187873_1*q_i*1_4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5"/>
  <p:tag name="KSO_WM_UNIT_ID" val="diagram20187873_1*q_i*1_5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6"/>
  <p:tag name="KSO_WM_UNIT_ID" val="diagram20187873_1*q_i*1_6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1"/>
  <p:tag name="KSO_WM_UNIT_ID" val="diagram20187873_1*q_h_i*1_1_1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2"/>
  <p:tag name="KSO_WM_UNIT_ID" val="diagram20187873_1*q_h_i*1_1_2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9"/>
  <p:tag name="KSO_WM_UNIT_ID" val="diagram20187873_1*q_i*1_9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7"/>
  <p:tag name="KSO_WM_UNIT_ID" val="diagram20187873_1*q_i*1_7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3"/>
  <p:tag name="KSO_WM_UNIT_ID" val="diagram20187873_1*q_h_i*1_1_3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1"/>
  <p:tag name="KSO_WM_UNIT_ID" val="diagram20187873_1*q_h_i*1_1_1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10"/>
  <p:tag name="KSO_WM_UNIT_ID" val="diagram20187873_1*q_i*1_10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8"/>
  <p:tag name="KSO_WM_UNIT_ID" val="diagram20187873_1*q_i*1_8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1"/>
  <p:tag name="KSO_WM_UNIT_ID" val="diagram20187873_1*q_i*1_1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2"/>
  <p:tag name="KSO_WM_UNIT_ID" val="diagram20187873_1*q_i*1_2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3"/>
  <p:tag name="KSO_WM_UNIT_ID" val="diagram20187873_1*q_i*1_3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4"/>
  <p:tag name="KSO_WM_UNIT_ID" val="diagram20187873_1*q_i*1_4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5"/>
  <p:tag name="KSO_WM_UNIT_ID" val="diagram20187873_1*q_i*1_5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6"/>
  <p:tag name="KSO_WM_UNIT_ID" val="diagram20187873_1*q_i*1_6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1"/>
  <p:tag name="KSO_WM_UNIT_ID" val="diagram20187873_1*q_h_i*1_1_1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2"/>
  <p:tag name="KSO_WM_UNIT_ID" val="diagram20187873_1*q_h_i*1_1_2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2"/>
  <p:tag name="KSO_WM_UNIT_ID" val="diagram20187873_1*q_h_i*1_1_2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9"/>
  <p:tag name="KSO_WM_UNIT_ID" val="diagram20187873_1*q_i*1_9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7"/>
  <p:tag name="KSO_WM_UNIT_ID" val="diagram20187873_1*q_i*1_7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3"/>
  <p:tag name="KSO_WM_UNIT_ID" val="diagram20187873_1*q_h_i*1_1_3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10"/>
  <p:tag name="KSO_WM_UNIT_ID" val="diagram20187873_1*q_i*1_10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8"/>
  <p:tag name="KSO_WM_UNIT_ID" val="diagram20187873_1*q_i*1_8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1"/>
  <p:tag name="KSO_WM_UNIT_ID" val="diagram20187873_1*q_i*1_1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2"/>
  <p:tag name="KSO_WM_UNIT_ID" val="diagram20187873_1*q_i*1_2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3"/>
  <p:tag name="KSO_WM_UNIT_ID" val="diagram20187873_1*q_i*1_3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4"/>
  <p:tag name="KSO_WM_UNIT_ID" val="diagram20187873_1*q_i*1_4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5"/>
  <p:tag name="KSO_WM_UNIT_ID" val="diagram20187873_1*q_i*1_5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9"/>
  <p:tag name="KSO_WM_UNIT_ID" val="diagram20187873_1*q_i*1_9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6"/>
  <p:tag name="KSO_WM_UNIT_ID" val="diagram20187873_1*q_i*1_6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7"/>
  <p:tag name="KSO_WM_UNIT_ID" val="diagram20187873_1*q_i*1_7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h_i"/>
  <p:tag name="KSO_WM_UNIT_INDEX" val="1_1_3"/>
  <p:tag name="KSO_WM_UNIT_ID" val="diagram20187873_1*q_h_i*1_1_3"/>
  <p:tag name="KSO_WM_UNIT_LAYERLEVEL" val="1_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10"/>
  <p:tag name="KSO_WM_UNIT_ID" val="diagram20187873_1*q_i*1_10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8"/>
  <p:tag name="KSO_WM_UNIT_ID" val="diagram20187873_1*q_i*1_8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873"/>
  <p:tag name="KSO_WM_UNIT_TYPE" val="q_i"/>
  <p:tag name="KSO_WM_UNIT_INDEX" val="1_1"/>
  <p:tag name="KSO_WM_UNIT_ID" val="diagram20187873_1*q_i*1_1"/>
  <p:tag name="KSO_WM_UNIT_LAYERLEVEL" val="1_1"/>
  <p:tag name="KSO_WM_BEAUTIFY_FLAG" val="#wm#"/>
  <p:tag name="KSO_WM_UNIT_HIGHLIGHT" val="0"/>
  <p:tag name="KSO_WM_UNIT_COMPATIBLE" val="0"/>
  <p:tag name="KSO_WM_DIAGRAM_GROUP_CODE" val="q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8060</Words>
  <Application>Microsoft Office PowerPoint</Application>
  <PresentationFormat>全屏显示(16:9)</PresentationFormat>
  <Paragraphs>1185</Paragraphs>
  <Slides>105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105</vt:i4>
      </vt:variant>
    </vt:vector>
  </HeadingPairs>
  <TitlesOfParts>
    <vt:vector size="113" baseType="lpstr">
      <vt:lpstr>Office 主题</vt:lpstr>
      <vt:lpstr>《七彩课堂》课件模板（新）</vt:lpstr>
      <vt:lpstr>1_《七彩课堂》课件模板（新）</vt:lpstr>
      <vt:lpstr>2_《七彩课堂》课件模板（新）</vt:lpstr>
      <vt:lpstr>自定义设计方案</vt:lpstr>
      <vt:lpstr>MathType 6.0 Equation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60</cp:revision>
  <dcterms:created xsi:type="dcterms:W3CDTF">2019-04-08T11:21:20Z</dcterms:created>
  <dcterms:modified xsi:type="dcterms:W3CDTF">2020-04-14T05:44:08Z</dcterms:modified>
</cp:coreProperties>
</file>